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ZCOOL KuaiLe"/>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ZCOOLKuaiLe-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ackstage.com/magazine/article/six-facial-expression-exercises-for-actors-75538/#:~:text=Studies%20show%20that%20doing%20facial,other%20people's%20facial%20expressions%2C%20too"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794b571ac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794b571ac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40d0d686a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40d0d686a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So the 1st group is… it’ll be….</a:t>
            </a:r>
            <a:endParaRPr/>
          </a:p>
          <a:p>
            <a:pPr indent="0" lvl="0" marL="0" rtl="0" algn="l">
              <a:spcBef>
                <a:spcPts val="0"/>
              </a:spcBef>
              <a:spcAft>
                <a:spcPts val="0"/>
              </a:spcAft>
              <a:buNone/>
            </a:pPr>
            <a:r>
              <a:rPr lang="ja"/>
              <a:t>and the 2nd group is…</a:t>
            </a:r>
            <a:endParaRPr/>
          </a:p>
          <a:p>
            <a:pPr indent="0" lvl="0" marL="0" rtl="0" algn="l">
              <a:spcBef>
                <a:spcPts val="0"/>
              </a:spcBef>
              <a:spcAft>
                <a:spcPts val="0"/>
              </a:spcAft>
              <a:buNone/>
            </a:pPr>
            <a:r>
              <a:rPr lang="ja"/>
              <a:t>This is four hundred and seventy eight face key point </a:t>
            </a:r>
            <a:r>
              <a:rPr lang="ja"/>
              <a:t>from the FaceMesh.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0d0d686a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0d0d686a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This is the area that we select for the facial key point of Barely moving group, eyes and forehead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0d0d686a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0d0d686a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and this is for alot of motion group, upper lip and lower lip including chin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0d0d686a9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0d0d686a9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and this is 2side of cheeks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0d0d686a9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0d0d686a9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and then we collect it as 2D matrix in </a:t>
            </a:r>
            <a:r>
              <a:rPr lang="ja"/>
              <a:t>nested list form</a:t>
            </a:r>
            <a:r>
              <a:rPr lang="ja"/>
              <a:t>, </a:t>
            </a:r>
            <a:r>
              <a:rPr lang="ja"/>
              <a:t>the 1st one 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0eb36a7f9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0eb36a7f9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This is how we calibrate the expression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0d0d686a9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0d0d686a9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By normalization we gonna calculate distance between Nose central point and Top of the head silhouette for using as reference for forehead, cheeks, chin and mouth </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Then we use calculate distance between Eyelashes outside and inside of each eye to use as reference point for each eye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9848cfd6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79848cfd6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ja"/>
              <a:t>2 side of chin will be 20% each..***</a:t>
            </a:r>
            <a:endParaRPr/>
          </a:p>
          <a:p>
            <a:pPr indent="0" lvl="0" marL="0" rtl="0" algn="l">
              <a:spcBef>
                <a:spcPts val="0"/>
              </a:spcBef>
              <a:spcAft>
                <a:spcPts val="0"/>
              </a:spcAft>
              <a:buClr>
                <a:schemeClr val="dk1"/>
              </a:buClr>
              <a:buSzPts val="1100"/>
              <a:buFont typeface="Arial"/>
              <a:buNone/>
            </a:pPr>
            <a:r>
              <a:rPr lang="ja"/>
              <a:t>Because the eye keypoint is likewise located in the forehead, the eye must be of equal weight to the forehead.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Because of the similarity in movement and area, the chin is included in the lower lip section.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ja"/>
              <a:t>After attempting to accurately visualize the worth of each part movement, we weigh them.</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94b571acd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794b571acd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0d0d686a9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0d0d686a9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94b571ac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794b571ac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0d0d686a9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0d0d686a9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0d0d686a9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0d0d686a9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0d0d686a9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0d0d686a9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0d0d686a9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0d0d686a9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40d0d686a9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40d0d686a9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794b571acd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794b571acd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794b571ac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794b571ac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94b571acd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94b571acd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794b571ac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794b571ac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794b571ac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794b571ac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u="sng">
                <a:solidFill>
                  <a:schemeClr val="hlink"/>
                </a:solidFill>
                <a:hlinkClick r:id="rId2"/>
              </a:rPr>
              <a:t>https://www.backstage.com/magazine/article/six-facial-expression-exercises-for-actors-75538/#:~:text=Studies%20show%20that%20doing%20facial,other%20people's%20facial%20expressions%2C%20too</a:t>
            </a:r>
            <a:r>
              <a:rPr lang="ja"/>
              <a:t>.</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link that can used for making script for contribute to society topic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94b571acd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94b571acd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94b571acd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794b571acd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The key technology is:..</a:t>
            </a:r>
            <a:endParaRPr/>
          </a:p>
          <a:p>
            <a:pPr indent="0" lvl="0" marL="0" rtl="0" algn="l">
              <a:spcBef>
                <a:spcPts val="0"/>
              </a:spcBef>
              <a:spcAft>
                <a:spcPts val="0"/>
              </a:spcAft>
              <a:buNone/>
            </a:pPr>
            <a:r>
              <a:t/>
            </a:r>
            <a:endParaRPr/>
          </a:p>
          <a:p>
            <a:pPr indent="0" lvl="0" marL="0" rtl="0" algn="l">
              <a:spcBef>
                <a:spcPts val="0"/>
              </a:spcBef>
              <a:spcAft>
                <a:spcPts val="0"/>
              </a:spcAft>
              <a:buNone/>
            </a:pPr>
            <a:r>
              <a:rPr lang="ja"/>
              <a:t>***STL</a:t>
            </a:r>
            <a:r>
              <a:rPr lang="ja"/>
              <a:t> is a Python library for reading and writing 3D geometry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794b571acd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794b571acd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ja"/>
              <a:t>and Let’s talk </a:t>
            </a:r>
            <a:r>
              <a:rPr lang="ja"/>
              <a:t>about how we estimate silly face!!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4.png"/><Relationship Id="rId6"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5.jpg"/><Relationship Id="rId6" Type="http://schemas.openxmlformats.org/officeDocument/2006/relationships/image" Target="../media/image2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18.png"/><Relationship Id="rId5"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0.png"/><Relationship Id="rId6"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42.png"/><Relationship Id="rId11" Type="http://schemas.openxmlformats.org/officeDocument/2006/relationships/image" Target="../media/image4.png"/><Relationship Id="rId10" Type="http://schemas.openxmlformats.org/officeDocument/2006/relationships/image" Target="../media/image1.png"/><Relationship Id="rId12" Type="http://schemas.openxmlformats.org/officeDocument/2006/relationships/image" Target="../media/image2.png"/><Relationship Id="rId9" Type="http://schemas.openxmlformats.org/officeDocument/2006/relationships/image" Target="../media/image8.png"/><Relationship Id="rId5" Type="http://schemas.openxmlformats.org/officeDocument/2006/relationships/image" Target="../media/image37.png"/><Relationship Id="rId6" Type="http://schemas.openxmlformats.org/officeDocument/2006/relationships/image" Target="../media/image7.jpg"/><Relationship Id="rId7" Type="http://schemas.openxmlformats.org/officeDocument/2006/relationships/image" Target="../media/image32.jp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41.png"/><Relationship Id="rId6" Type="http://schemas.openxmlformats.org/officeDocument/2006/relationships/image" Target="../media/image36.png"/><Relationship Id="rId7" Type="http://schemas.openxmlformats.org/officeDocument/2006/relationships/image" Target="../media/image33.png"/><Relationship Id="rId8"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34.jpg"/><Relationship Id="rId6" Type="http://schemas.openxmlformats.org/officeDocument/2006/relationships/image" Target="../media/image35.jpg"/><Relationship Id="rId7"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title"/>
          </p:nvPr>
        </p:nvSpPr>
        <p:spPr>
          <a:xfrm rot="-816">
            <a:off x="856750" y="1639163"/>
            <a:ext cx="5055900" cy="123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ja" sz="6000">
                <a:solidFill>
                  <a:srgbClr val="FFFFFF"/>
                </a:solidFill>
                <a:latin typeface="ZCOOL KuaiLe"/>
                <a:ea typeface="ZCOOL KuaiLe"/>
                <a:cs typeface="ZCOOL KuaiLe"/>
                <a:sym typeface="ZCOOL KuaiLe"/>
              </a:rPr>
              <a:t>Hey Silly</a:t>
            </a:r>
            <a:r>
              <a:rPr lang="ja" sz="6000">
                <a:solidFill>
                  <a:srgbClr val="FFFFFF"/>
                </a:solidFill>
              </a:rPr>
              <a:t>🤪 </a:t>
            </a:r>
            <a:endParaRPr sz="6000">
              <a:solidFill>
                <a:srgbClr val="FFFFFF"/>
              </a:solidFill>
            </a:endParaRPr>
          </a:p>
        </p:txBody>
      </p:sp>
      <p:sp>
        <p:nvSpPr>
          <p:cNvPr id="100" name="Google Shape;100;p25"/>
          <p:cNvSpPr txBox="1"/>
          <p:nvPr>
            <p:ph type="title"/>
          </p:nvPr>
        </p:nvSpPr>
        <p:spPr>
          <a:xfrm rot="213">
            <a:off x="887250" y="2926925"/>
            <a:ext cx="4840500" cy="410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ja" sz="2300">
                <a:solidFill>
                  <a:schemeClr val="lt1"/>
                </a:solidFill>
              </a:rPr>
              <a:t>iPBL-Group2</a:t>
            </a:r>
            <a:endParaRPr sz="2300">
              <a:solidFill>
                <a:schemeClr val="lt1"/>
              </a:solidFill>
            </a:endParaRPr>
          </a:p>
        </p:txBody>
      </p:sp>
      <p:sp>
        <p:nvSpPr>
          <p:cNvPr id="101" name="Google Shape;101;p25"/>
          <p:cNvSpPr txBox="1"/>
          <p:nvPr>
            <p:ph type="title"/>
          </p:nvPr>
        </p:nvSpPr>
        <p:spPr>
          <a:xfrm rot="327">
            <a:off x="6052000" y="3182525"/>
            <a:ext cx="3150900" cy="20175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ja" sz="1800">
                <a:solidFill>
                  <a:schemeClr val="lt1"/>
                </a:solidFill>
              </a:rPr>
              <a:t>Narabodee Namburee</a:t>
            </a:r>
            <a:endParaRPr sz="1800">
              <a:solidFill>
                <a:schemeClr val="lt1"/>
              </a:solidFill>
            </a:endParaRPr>
          </a:p>
          <a:p>
            <a:pPr indent="-342900" lvl="0" marL="457200" rtl="0" algn="l">
              <a:spcBef>
                <a:spcPts val="0"/>
              </a:spcBef>
              <a:spcAft>
                <a:spcPts val="0"/>
              </a:spcAft>
              <a:buClr>
                <a:schemeClr val="lt1"/>
              </a:buClr>
              <a:buSzPts val="1800"/>
              <a:buChar char="■"/>
            </a:pPr>
            <a:r>
              <a:rPr lang="ja" sz="1800">
                <a:solidFill>
                  <a:schemeClr val="lt1"/>
                </a:solidFill>
              </a:rPr>
              <a:t>Teetawat Bussabarati</a:t>
            </a:r>
            <a:endParaRPr sz="1800">
              <a:solidFill>
                <a:schemeClr val="lt1"/>
              </a:solidFill>
            </a:endParaRPr>
          </a:p>
          <a:p>
            <a:pPr indent="-342900" lvl="0" marL="457200" rtl="0" algn="l">
              <a:spcBef>
                <a:spcPts val="0"/>
              </a:spcBef>
              <a:spcAft>
                <a:spcPts val="0"/>
              </a:spcAft>
              <a:buClr>
                <a:schemeClr val="lt1"/>
              </a:buClr>
              <a:buSzPts val="1800"/>
              <a:buChar char="■"/>
            </a:pPr>
            <a:r>
              <a:rPr lang="ja" sz="1800">
                <a:solidFill>
                  <a:schemeClr val="lt1"/>
                </a:solidFill>
              </a:rPr>
              <a:t>Piyapach Singto</a:t>
            </a:r>
            <a:endParaRPr sz="1800">
              <a:solidFill>
                <a:schemeClr val="lt1"/>
              </a:solidFill>
            </a:endParaRPr>
          </a:p>
          <a:p>
            <a:pPr indent="-342900" lvl="0" marL="457200" rtl="0" algn="l">
              <a:spcBef>
                <a:spcPts val="0"/>
              </a:spcBef>
              <a:spcAft>
                <a:spcPts val="0"/>
              </a:spcAft>
              <a:buClr>
                <a:schemeClr val="lt1"/>
              </a:buClr>
              <a:buSzPts val="1800"/>
              <a:buChar char="■"/>
            </a:pPr>
            <a:r>
              <a:rPr lang="ja" sz="1800">
                <a:solidFill>
                  <a:schemeClr val="lt1"/>
                </a:solidFill>
              </a:rPr>
              <a:t>Naoki Kanda</a:t>
            </a:r>
            <a:endParaRPr sz="1800">
              <a:solidFill>
                <a:schemeClr val="lt1"/>
              </a:solidFill>
            </a:endParaRPr>
          </a:p>
          <a:p>
            <a:pPr indent="-342900" lvl="0" marL="457200" rtl="0" algn="l">
              <a:spcBef>
                <a:spcPts val="0"/>
              </a:spcBef>
              <a:spcAft>
                <a:spcPts val="0"/>
              </a:spcAft>
              <a:buClr>
                <a:schemeClr val="lt1"/>
              </a:buClr>
              <a:buSzPts val="1800"/>
              <a:buChar char="■"/>
            </a:pPr>
            <a:r>
              <a:rPr lang="ja" sz="1800">
                <a:solidFill>
                  <a:schemeClr val="lt1"/>
                </a:solidFill>
              </a:rPr>
              <a:t>Musashi Otsuka</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34"/>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pic>
        <p:nvPicPr>
          <p:cNvPr id="193" name="Google Shape;193;p34"/>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194" name="Google Shape;194;p34"/>
          <p:cNvSpPr txBox="1"/>
          <p:nvPr/>
        </p:nvSpPr>
        <p:spPr>
          <a:xfrm>
            <a:off x="918600" y="982475"/>
            <a:ext cx="7539600" cy="357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ja" sz="2200">
                <a:solidFill>
                  <a:schemeClr val="dk1"/>
                </a:solidFill>
              </a:rPr>
              <a:t>Because we are detecting facial expression, we must split and group the components of the face into two groups, making this different from the typical Face Keypoint Localization.</a:t>
            </a:r>
            <a:endParaRPr sz="2200">
              <a:solidFill>
                <a:schemeClr val="dk1"/>
              </a:solidFill>
            </a:endParaRPr>
          </a:p>
          <a:p>
            <a:pPr indent="0" lvl="0" marL="0" rtl="0" algn="l">
              <a:lnSpc>
                <a:spcPct val="150000"/>
              </a:lnSpc>
              <a:spcBef>
                <a:spcPts val="0"/>
              </a:spcBef>
              <a:spcAft>
                <a:spcPts val="0"/>
              </a:spcAft>
              <a:buClr>
                <a:schemeClr val="dk1"/>
              </a:buClr>
              <a:buSzPts val="1100"/>
              <a:buFont typeface="Arial"/>
              <a:buNone/>
            </a:pPr>
            <a:r>
              <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1. barely moving: Eyes and </a:t>
            </a:r>
            <a:r>
              <a:rPr lang="ja" sz="2200">
                <a:solidFill>
                  <a:schemeClr val="dk1"/>
                </a:solidFill>
              </a:rPr>
              <a:t>Forehead</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2. a lot of motion: Lip, Chin and </a:t>
            </a:r>
            <a:r>
              <a:rPr lang="ja" sz="2200">
                <a:solidFill>
                  <a:schemeClr val="dk1"/>
                </a:solidFill>
              </a:rPr>
              <a:t>Cheeks</a:t>
            </a:r>
            <a:endParaRPr sz="2200">
              <a:solidFill>
                <a:schemeClr val="dk1"/>
              </a:solidFill>
            </a:endParaRPr>
          </a:p>
        </p:txBody>
      </p:sp>
      <p:pic>
        <p:nvPicPr>
          <p:cNvPr id="195" name="Google Shape;195;p34"/>
          <p:cNvPicPr preferRelativeResize="0"/>
          <p:nvPr/>
        </p:nvPicPr>
        <p:blipFill>
          <a:blip r:embed="rId5">
            <a:alphaModFix/>
          </a:blip>
          <a:stretch>
            <a:fillRect/>
          </a:stretch>
        </p:blipFill>
        <p:spPr>
          <a:xfrm>
            <a:off x="6368175" y="2571750"/>
            <a:ext cx="2500101" cy="25001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5"/>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pic>
        <p:nvPicPr>
          <p:cNvPr id="201" name="Google Shape;201;p35"/>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02" name="Google Shape;202;p35"/>
          <p:cNvSpPr txBox="1"/>
          <p:nvPr/>
        </p:nvSpPr>
        <p:spPr>
          <a:xfrm>
            <a:off x="918600" y="1240050"/>
            <a:ext cx="7539600" cy="52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ja" sz="2200"/>
              <a:t>1. barely moving: Eyes and Forehead</a:t>
            </a:r>
            <a:endParaRPr sz="2200"/>
          </a:p>
        </p:txBody>
      </p:sp>
      <p:pic>
        <p:nvPicPr>
          <p:cNvPr id="203" name="Google Shape;203;p35"/>
          <p:cNvPicPr preferRelativeResize="0"/>
          <p:nvPr/>
        </p:nvPicPr>
        <p:blipFill rotWithShape="1">
          <a:blip r:embed="rId5">
            <a:alphaModFix/>
          </a:blip>
          <a:srcRect b="16292" l="0" r="0" t="20849"/>
          <a:stretch/>
        </p:blipFill>
        <p:spPr>
          <a:xfrm>
            <a:off x="4572000" y="2943125"/>
            <a:ext cx="3932933" cy="1098500"/>
          </a:xfrm>
          <a:prstGeom prst="rect">
            <a:avLst/>
          </a:prstGeom>
          <a:noFill/>
          <a:ln>
            <a:noFill/>
          </a:ln>
          <a:effectLst>
            <a:outerShdw blurRad="57150" rotWithShape="0" algn="bl" dir="5400000" dist="19050">
              <a:srgbClr val="000000">
                <a:alpha val="50000"/>
              </a:srgbClr>
            </a:outerShdw>
          </a:effectLst>
        </p:spPr>
      </p:pic>
      <p:pic>
        <p:nvPicPr>
          <p:cNvPr id="204" name="Google Shape;204;p35"/>
          <p:cNvPicPr preferRelativeResize="0"/>
          <p:nvPr/>
        </p:nvPicPr>
        <p:blipFill>
          <a:blip r:embed="rId6">
            <a:alphaModFix/>
          </a:blip>
          <a:stretch>
            <a:fillRect/>
          </a:stretch>
        </p:blipFill>
        <p:spPr>
          <a:xfrm>
            <a:off x="1163275" y="2042550"/>
            <a:ext cx="2635976" cy="26359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6"/>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pic>
        <p:nvPicPr>
          <p:cNvPr id="210" name="Google Shape;210;p36"/>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11" name="Google Shape;211;p36"/>
          <p:cNvSpPr txBox="1"/>
          <p:nvPr/>
        </p:nvSpPr>
        <p:spPr>
          <a:xfrm>
            <a:off x="918600" y="1240050"/>
            <a:ext cx="7539600" cy="52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ja" sz="2200">
                <a:solidFill>
                  <a:schemeClr val="dk1"/>
                </a:solidFill>
              </a:rPr>
              <a:t>2. a lot of motion: Upper Lip, Lower Lip include Chin</a:t>
            </a:r>
            <a:endParaRPr sz="2200">
              <a:solidFill>
                <a:schemeClr val="dk1"/>
              </a:solidFill>
            </a:endParaRPr>
          </a:p>
        </p:txBody>
      </p:sp>
      <p:pic>
        <p:nvPicPr>
          <p:cNvPr id="212" name="Google Shape;212;p36"/>
          <p:cNvPicPr preferRelativeResize="0"/>
          <p:nvPr/>
        </p:nvPicPr>
        <p:blipFill>
          <a:blip r:embed="rId5">
            <a:alphaModFix/>
          </a:blip>
          <a:stretch>
            <a:fillRect/>
          </a:stretch>
        </p:blipFill>
        <p:spPr>
          <a:xfrm>
            <a:off x="5157925" y="2014300"/>
            <a:ext cx="2635976" cy="2635976"/>
          </a:xfrm>
          <a:prstGeom prst="rect">
            <a:avLst/>
          </a:prstGeom>
          <a:noFill/>
          <a:ln>
            <a:noFill/>
          </a:ln>
          <a:effectLst>
            <a:outerShdw blurRad="57150" rotWithShape="0" algn="bl" dir="5400000" dist="19050">
              <a:srgbClr val="000000">
                <a:alpha val="50000"/>
              </a:srgbClr>
            </a:outerShdw>
          </a:effectLst>
        </p:spPr>
      </p:pic>
      <p:pic>
        <p:nvPicPr>
          <p:cNvPr id="213" name="Google Shape;213;p36"/>
          <p:cNvPicPr preferRelativeResize="0"/>
          <p:nvPr/>
        </p:nvPicPr>
        <p:blipFill>
          <a:blip r:embed="rId6">
            <a:alphaModFix/>
          </a:blip>
          <a:stretch>
            <a:fillRect/>
          </a:stretch>
        </p:blipFill>
        <p:spPr>
          <a:xfrm>
            <a:off x="918600" y="2014300"/>
            <a:ext cx="2635974" cy="26359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7"/>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pic>
        <p:nvPicPr>
          <p:cNvPr id="219" name="Google Shape;219;p37"/>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20" name="Google Shape;220;p37"/>
          <p:cNvSpPr txBox="1"/>
          <p:nvPr/>
        </p:nvSpPr>
        <p:spPr>
          <a:xfrm>
            <a:off x="918600" y="1240050"/>
            <a:ext cx="7539600" cy="52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solidFill>
                  <a:schemeClr val="dk1"/>
                </a:solidFill>
              </a:rPr>
              <a:t>2. a lot of motion: </a:t>
            </a:r>
            <a:r>
              <a:rPr lang="ja" sz="2200">
                <a:solidFill>
                  <a:schemeClr val="dk1"/>
                </a:solidFill>
              </a:rPr>
              <a:t>Cheeks</a:t>
            </a:r>
            <a:endParaRPr sz="2200">
              <a:solidFill>
                <a:schemeClr val="dk1"/>
              </a:solidFill>
            </a:endParaRPr>
          </a:p>
        </p:txBody>
      </p:sp>
      <p:pic>
        <p:nvPicPr>
          <p:cNvPr id="221" name="Google Shape;221;p37"/>
          <p:cNvPicPr preferRelativeResize="0"/>
          <p:nvPr/>
        </p:nvPicPr>
        <p:blipFill>
          <a:blip r:embed="rId5">
            <a:alphaModFix/>
          </a:blip>
          <a:stretch>
            <a:fillRect/>
          </a:stretch>
        </p:blipFill>
        <p:spPr>
          <a:xfrm>
            <a:off x="3254000" y="1939700"/>
            <a:ext cx="2635976" cy="26359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38"/>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pic>
        <p:nvPicPr>
          <p:cNvPr id="227" name="Google Shape;227;p38"/>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28" name="Google Shape;228;p38"/>
          <p:cNvSpPr txBox="1"/>
          <p:nvPr/>
        </p:nvSpPr>
        <p:spPr>
          <a:xfrm>
            <a:off x="412750" y="942875"/>
            <a:ext cx="8045400" cy="1877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000">
                <a:solidFill>
                  <a:schemeClr val="dk1"/>
                </a:solidFill>
              </a:rPr>
              <a:t>Assign Keypoint to the Component</a:t>
            </a:r>
            <a:endParaRPr sz="2000">
              <a:solidFill>
                <a:schemeClr val="dk1"/>
              </a:solidFill>
            </a:endParaRPr>
          </a:p>
          <a:p>
            <a:pPr indent="0" lvl="0" marL="0" rtl="0" algn="l">
              <a:lnSpc>
                <a:spcPct val="150000"/>
              </a:lnSpc>
              <a:spcBef>
                <a:spcPts val="0"/>
              </a:spcBef>
              <a:spcAft>
                <a:spcPts val="0"/>
              </a:spcAft>
              <a:buNone/>
            </a:pPr>
            <a:r>
              <a:rPr lang="ja" sz="2000">
                <a:solidFill>
                  <a:schemeClr val="dk1"/>
                </a:solidFill>
              </a:rPr>
              <a:t>1st Array:forehead	2nd Array:L-cheek	</a:t>
            </a:r>
            <a:endParaRPr sz="2000">
              <a:solidFill>
                <a:schemeClr val="dk1"/>
              </a:solidFill>
            </a:endParaRPr>
          </a:p>
          <a:p>
            <a:pPr indent="0" lvl="0" marL="0" rtl="0" algn="l">
              <a:lnSpc>
                <a:spcPct val="150000"/>
              </a:lnSpc>
              <a:spcBef>
                <a:spcPts val="0"/>
              </a:spcBef>
              <a:spcAft>
                <a:spcPts val="0"/>
              </a:spcAft>
              <a:buNone/>
            </a:pPr>
            <a:r>
              <a:rPr lang="ja" sz="2000">
                <a:solidFill>
                  <a:schemeClr val="dk1"/>
                </a:solidFill>
              </a:rPr>
              <a:t>3rd Array:R-cheek	4th Array:chin</a:t>
            </a:r>
            <a:endParaRPr sz="2000">
              <a:solidFill>
                <a:schemeClr val="dk1"/>
              </a:solidFill>
            </a:endParaRPr>
          </a:p>
          <a:p>
            <a:pPr indent="0" lvl="0" marL="0" rtl="0" algn="l">
              <a:lnSpc>
                <a:spcPct val="150000"/>
              </a:lnSpc>
              <a:spcBef>
                <a:spcPts val="0"/>
              </a:spcBef>
              <a:spcAft>
                <a:spcPts val="0"/>
              </a:spcAft>
              <a:buNone/>
            </a:pPr>
            <a:r>
              <a:rPr lang="ja" sz="2000">
                <a:solidFill>
                  <a:schemeClr val="dk1"/>
                </a:solidFill>
              </a:rPr>
              <a:t>5th Array:Upper lip		6th Array: L-eye 		7th Array :R-eye</a:t>
            </a:r>
            <a:endParaRPr sz="2000">
              <a:solidFill>
                <a:schemeClr val="dk1"/>
              </a:solidFill>
            </a:endParaRPr>
          </a:p>
        </p:txBody>
      </p:sp>
      <p:pic>
        <p:nvPicPr>
          <p:cNvPr id="229" name="Google Shape;229;p38"/>
          <p:cNvPicPr preferRelativeResize="0"/>
          <p:nvPr/>
        </p:nvPicPr>
        <p:blipFill rotWithShape="1">
          <a:blip r:embed="rId5">
            <a:alphaModFix/>
          </a:blip>
          <a:srcRect b="-5629" l="1522" r="1512" t="5630"/>
          <a:stretch/>
        </p:blipFill>
        <p:spPr>
          <a:xfrm>
            <a:off x="411475" y="2921775"/>
            <a:ext cx="8321049" cy="1643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3" name="Shape 233"/>
        <p:cNvGrpSpPr/>
        <p:nvPr/>
      </p:nvGrpSpPr>
      <p:grpSpPr>
        <a:xfrm>
          <a:off x="0" y="0"/>
          <a:ext cx="0" cy="0"/>
          <a:chOff x="0" y="0"/>
          <a:chExt cx="0" cy="0"/>
        </a:xfrm>
      </p:grpSpPr>
      <p:sp>
        <p:nvSpPr>
          <p:cNvPr id="234" name="Google Shape;234;p39"/>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pic>
        <p:nvPicPr>
          <p:cNvPr id="235" name="Google Shape;235;p39"/>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36" name="Google Shape;236;p39"/>
          <p:cNvSpPr txBox="1"/>
          <p:nvPr/>
        </p:nvSpPr>
        <p:spPr>
          <a:xfrm>
            <a:off x="412750" y="1288225"/>
            <a:ext cx="4961700" cy="3063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solidFill>
                  <a:schemeClr val="dk1"/>
                </a:solidFill>
              </a:rPr>
              <a:t>How to Calibrate the Expression!</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1. </a:t>
            </a:r>
            <a:r>
              <a:rPr lang="ja" sz="2200">
                <a:solidFill>
                  <a:schemeClr val="dk1"/>
                </a:solidFill>
              </a:rPr>
              <a:t>Capture straight face then silly face</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2. Compare them by Normalization</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3. Calculate the difference between them as Expression of that person</a:t>
            </a:r>
            <a:endParaRPr sz="2200">
              <a:solidFill>
                <a:schemeClr val="dk1"/>
              </a:solidFill>
            </a:endParaRPr>
          </a:p>
          <a:p>
            <a:pPr indent="0" lvl="0" marL="0" rtl="0" algn="l">
              <a:lnSpc>
                <a:spcPct val="150000"/>
              </a:lnSpc>
              <a:spcBef>
                <a:spcPts val="0"/>
              </a:spcBef>
              <a:spcAft>
                <a:spcPts val="0"/>
              </a:spcAft>
              <a:buNone/>
            </a:pPr>
            <a:r>
              <a:t/>
            </a:r>
            <a:endParaRPr sz="2200">
              <a:solidFill>
                <a:schemeClr val="dk1"/>
              </a:solidFill>
            </a:endParaRPr>
          </a:p>
        </p:txBody>
      </p:sp>
      <p:pic>
        <p:nvPicPr>
          <p:cNvPr id="237" name="Google Shape;237;p39"/>
          <p:cNvPicPr preferRelativeResize="0"/>
          <p:nvPr/>
        </p:nvPicPr>
        <p:blipFill>
          <a:blip r:embed="rId5">
            <a:alphaModFix/>
          </a:blip>
          <a:stretch>
            <a:fillRect/>
          </a:stretch>
        </p:blipFill>
        <p:spPr>
          <a:xfrm>
            <a:off x="5461675" y="1474613"/>
            <a:ext cx="3147950" cy="219428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40"/>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pic>
        <p:nvPicPr>
          <p:cNvPr id="243" name="Google Shape;243;p40"/>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44" name="Google Shape;244;p40"/>
          <p:cNvSpPr txBox="1"/>
          <p:nvPr/>
        </p:nvSpPr>
        <p:spPr>
          <a:xfrm>
            <a:off x="699725" y="1220175"/>
            <a:ext cx="4651800" cy="344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t>Normalization Ref Key Point!</a:t>
            </a:r>
            <a:endParaRPr sz="2200"/>
          </a:p>
          <a:p>
            <a:pPr indent="-368300" lvl="0" marL="457200" rtl="0" algn="l">
              <a:lnSpc>
                <a:spcPct val="150000"/>
              </a:lnSpc>
              <a:spcBef>
                <a:spcPts val="0"/>
              </a:spcBef>
              <a:spcAft>
                <a:spcPts val="0"/>
              </a:spcAft>
              <a:buSzPts val="2200"/>
              <a:buAutoNum type="arabicPeriod"/>
            </a:pPr>
            <a:r>
              <a:rPr lang="ja" sz="2200">
                <a:solidFill>
                  <a:schemeClr val="dk1"/>
                </a:solidFill>
              </a:rPr>
              <a:t>forehead, cheeks, chin, mouth:</a:t>
            </a:r>
            <a:br>
              <a:rPr lang="ja" sz="2000">
                <a:solidFill>
                  <a:schemeClr val="dk1"/>
                </a:solidFill>
              </a:rPr>
            </a:br>
            <a:r>
              <a:rPr lang="ja" sz="2200"/>
              <a:t>Nose central point and Top of the head silhouette</a:t>
            </a:r>
            <a:endParaRPr sz="2200"/>
          </a:p>
          <a:p>
            <a:pPr indent="-368300" lvl="0" marL="457200" rtl="0" algn="l">
              <a:lnSpc>
                <a:spcPct val="150000"/>
              </a:lnSpc>
              <a:spcBef>
                <a:spcPts val="0"/>
              </a:spcBef>
              <a:spcAft>
                <a:spcPts val="0"/>
              </a:spcAft>
              <a:buSzPts val="2200"/>
              <a:buAutoNum type="arabicPeriod"/>
            </a:pPr>
            <a:r>
              <a:rPr lang="ja" sz="2200"/>
              <a:t>Eyes:</a:t>
            </a:r>
            <a:br>
              <a:rPr lang="ja" sz="2200"/>
            </a:br>
            <a:r>
              <a:rPr lang="ja" sz="2200"/>
              <a:t>Eyelashes </a:t>
            </a:r>
            <a:r>
              <a:rPr lang="ja" sz="2200"/>
              <a:t>outside and inside</a:t>
            </a:r>
            <a:endParaRPr sz="2200"/>
          </a:p>
          <a:p>
            <a:pPr indent="0" lvl="0" marL="0" rtl="0" algn="l">
              <a:lnSpc>
                <a:spcPct val="150000"/>
              </a:lnSpc>
              <a:spcBef>
                <a:spcPts val="0"/>
              </a:spcBef>
              <a:spcAft>
                <a:spcPts val="0"/>
              </a:spcAft>
              <a:buNone/>
            </a:pPr>
            <a:r>
              <a:t/>
            </a:r>
            <a:endParaRPr/>
          </a:p>
        </p:txBody>
      </p:sp>
      <p:pic>
        <p:nvPicPr>
          <p:cNvPr id="245" name="Google Shape;245;p40"/>
          <p:cNvPicPr preferRelativeResize="0"/>
          <p:nvPr/>
        </p:nvPicPr>
        <p:blipFill rotWithShape="1">
          <a:blip r:embed="rId5">
            <a:alphaModFix/>
          </a:blip>
          <a:srcRect b="8256" l="0" r="0" t="0"/>
          <a:stretch/>
        </p:blipFill>
        <p:spPr>
          <a:xfrm>
            <a:off x="5709584" y="544175"/>
            <a:ext cx="2390566" cy="2027575"/>
          </a:xfrm>
          <a:prstGeom prst="rect">
            <a:avLst/>
          </a:prstGeom>
          <a:noFill/>
          <a:ln>
            <a:noFill/>
          </a:ln>
          <a:effectLst>
            <a:outerShdw blurRad="57150" rotWithShape="0" algn="bl" dir="5400000" dist="19050">
              <a:srgbClr val="000000">
                <a:alpha val="50000"/>
              </a:srgbClr>
            </a:outerShdw>
          </a:effectLst>
        </p:spPr>
      </p:pic>
      <p:pic>
        <p:nvPicPr>
          <p:cNvPr id="246" name="Google Shape;246;p40"/>
          <p:cNvPicPr preferRelativeResize="0"/>
          <p:nvPr/>
        </p:nvPicPr>
        <p:blipFill>
          <a:blip r:embed="rId6">
            <a:alphaModFix/>
          </a:blip>
          <a:stretch>
            <a:fillRect/>
          </a:stretch>
        </p:blipFill>
        <p:spPr>
          <a:xfrm>
            <a:off x="5709574" y="2810275"/>
            <a:ext cx="2390575" cy="2068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41"/>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pic>
        <p:nvPicPr>
          <p:cNvPr id="252" name="Google Shape;252;p41"/>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53" name="Google Shape;253;p41"/>
          <p:cNvSpPr txBox="1"/>
          <p:nvPr/>
        </p:nvSpPr>
        <p:spPr>
          <a:xfrm>
            <a:off x="620200" y="1081025"/>
            <a:ext cx="4046700" cy="3570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solidFill>
                  <a:schemeClr val="dk1"/>
                </a:solidFill>
              </a:rPr>
              <a:t>How to weight the score!</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Red part: More Important</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1. 2x 20% cheeks</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2. 2x 15% Lip and Chin</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Orange part: Less Important</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1.10% Forehead</a:t>
            </a:r>
            <a:endParaRPr sz="2200">
              <a:solidFill>
                <a:schemeClr val="dk1"/>
              </a:solidFill>
            </a:endParaRPr>
          </a:p>
          <a:p>
            <a:pPr indent="0" lvl="0" marL="0" rtl="0" algn="l">
              <a:lnSpc>
                <a:spcPct val="150000"/>
              </a:lnSpc>
              <a:spcBef>
                <a:spcPts val="0"/>
              </a:spcBef>
              <a:spcAft>
                <a:spcPts val="0"/>
              </a:spcAft>
              <a:buNone/>
            </a:pPr>
            <a:r>
              <a:rPr lang="ja" sz="2200">
                <a:solidFill>
                  <a:schemeClr val="dk1"/>
                </a:solidFill>
              </a:rPr>
              <a:t>2. 2x 10% Eyes Forehead</a:t>
            </a:r>
            <a:endParaRPr sz="2200">
              <a:solidFill>
                <a:schemeClr val="dk1"/>
              </a:solidFill>
            </a:endParaRPr>
          </a:p>
        </p:txBody>
      </p:sp>
      <p:pic>
        <p:nvPicPr>
          <p:cNvPr id="254" name="Google Shape;254;p41"/>
          <p:cNvPicPr preferRelativeResize="0"/>
          <p:nvPr/>
        </p:nvPicPr>
        <p:blipFill>
          <a:blip r:embed="rId5">
            <a:alphaModFix/>
          </a:blip>
          <a:stretch>
            <a:fillRect/>
          </a:stretch>
        </p:blipFill>
        <p:spPr>
          <a:xfrm>
            <a:off x="5258800" y="1417925"/>
            <a:ext cx="2924150" cy="2654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42"/>
          <p:cNvSpPr txBox="1"/>
          <p:nvPr>
            <p:ph idx="1" type="body"/>
          </p:nvPr>
        </p:nvSpPr>
        <p:spPr>
          <a:xfrm>
            <a:off x="875475" y="3141725"/>
            <a:ext cx="7431300" cy="81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ja" sz="3600">
                <a:solidFill>
                  <a:srgbClr val="0B5394"/>
                </a:solidFill>
              </a:rPr>
              <a:t>Flow of this game progression</a:t>
            </a:r>
            <a:endParaRPr b="1" sz="3600">
              <a:solidFill>
                <a:srgbClr val="0B5394"/>
              </a:solidFill>
            </a:endParaRPr>
          </a:p>
        </p:txBody>
      </p:sp>
      <p:grpSp>
        <p:nvGrpSpPr>
          <p:cNvPr id="260" name="Google Shape;260;p42"/>
          <p:cNvGrpSpPr/>
          <p:nvPr/>
        </p:nvGrpSpPr>
        <p:grpSpPr>
          <a:xfrm>
            <a:off x="3857100" y="1165288"/>
            <a:ext cx="1506300" cy="1521300"/>
            <a:chOff x="3857100" y="631888"/>
            <a:chExt cx="1506300" cy="1521300"/>
          </a:xfrm>
        </p:grpSpPr>
        <p:sp>
          <p:nvSpPr>
            <p:cNvPr id="261" name="Google Shape;261;p42"/>
            <p:cNvSpPr/>
            <p:nvPr/>
          </p:nvSpPr>
          <p:spPr>
            <a:xfrm>
              <a:off x="3857100" y="631888"/>
              <a:ext cx="1506300" cy="1521300"/>
            </a:xfrm>
            <a:prstGeom prst="wedgeEllipseCallout">
              <a:avLst>
                <a:gd fmla="val 755" name="adj1"/>
                <a:gd fmla="val 63739" name="adj2"/>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42"/>
            <p:cNvPicPr preferRelativeResize="0"/>
            <p:nvPr/>
          </p:nvPicPr>
          <p:blipFill>
            <a:blip r:embed="rId4">
              <a:alphaModFix/>
            </a:blip>
            <a:stretch>
              <a:fillRect/>
            </a:stretch>
          </p:blipFill>
          <p:spPr>
            <a:xfrm>
              <a:off x="4011937" y="832700"/>
              <a:ext cx="1196625" cy="1196625"/>
            </a:xfrm>
            <a:prstGeom prst="rect">
              <a:avLst/>
            </a:prstGeom>
            <a:noFill/>
            <a:ln>
              <a:noFill/>
            </a:ln>
          </p:spPr>
        </p:pic>
      </p:grpSp>
      <p:pic>
        <p:nvPicPr>
          <p:cNvPr id="263" name="Google Shape;263;p42"/>
          <p:cNvPicPr preferRelativeResize="0"/>
          <p:nvPr/>
        </p:nvPicPr>
        <p:blipFill>
          <a:blip r:embed="rId5">
            <a:alphaModFix/>
          </a:blip>
          <a:stretch>
            <a:fillRect/>
          </a:stretch>
        </p:blipFill>
        <p:spPr>
          <a:xfrm>
            <a:off x="8458200" y="29500"/>
            <a:ext cx="713450" cy="713450"/>
          </a:xfrm>
          <a:prstGeom prst="rect">
            <a:avLst/>
          </a:prstGeom>
          <a:noFill/>
          <a:ln>
            <a:noFill/>
          </a:ln>
        </p:spPr>
      </p:pic>
      <p:sp>
        <p:nvSpPr>
          <p:cNvPr id="264" name="Google Shape;264;p42"/>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pic>
        <p:nvPicPr>
          <p:cNvPr id="269" name="Google Shape;269;p43"/>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70" name="Google Shape;270;p43"/>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sp>
        <p:nvSpPr>
          <p:cNvPr id="271" name="Google Shape;271;p43"/>
          <p:cNvSpPr txBox="1"/>
          <p:nvPr/>
        </p:nvSpPr>
        <p:spPr>
          <a:xfrm>
            <a:off x="918600" y="982475"/>
            <a:ext cx="7539600" cy="1031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solidFill>
                  <a:schemeClr val="dk1"/>
                </a:solidFill>
              </a:rPr>
              <a:t>1. The welcome screen gave the player the option of playing or viewing the rules.</a:t>
            </a:r>
            <a:endParaRPr sz="2200">
              <a:solidFill>
                <a:schemeClr val="dk1"/>
              </a:solidFill>
            </a:endParaRPr>
          </a:p>
        </p:txBody>
      </p:sp>
      <p:pic>
        <p:nvPicPr>
          <p:cNvPr id="272" name="Google Shape;272;p43"/>
          <p:cNvPicPr preferRelativeResize="0"/>
          <p:nvPr/>
        </p:nvPicPr>
        <p:blipFill>
          <a:blip r:embed="rId5">
            <a:alphaModFix/>
          </a:blip>
          <a:stretch>
            <a:fillRect/>
          </a:stretch>
        </p:blipFill>
        <p:spPr>
          <a:xfrm>
            <a:off x="729525" y="2154675"/>
            <a:ext cx="3727176" cy="2631175"/>
          </a:xfrm>
          <a:prstGeom prst="rect">
            <a:avLst/>
          </a:prstGeom>
          <a:noFill/>
          <a:ln>
            <a:noFill/>
          </a:ln>
        </p:spPr>
      </p:pic>
      <p:pic>
        <p:nvPicPr>
          <p:cNvPr id="273" name="Google Shape;273;p43"/>
          <p:cNvPicPr preferRelativeResize="0"/>
          <p:nvPr/>
        </p:nvPicPr>
        <p:blipFill>
          <a:blip r:embed="rId6">
            <a:alphaModFix/>
          </a:blip>
          <a:stretch>
            <a:fillRect/>
          </a:stretch>
        </p:blipFill>
        <p:spPr>
          <a:xfrm>
            <a:off x="4788000" y="2154675"/>
            <a:ext cx="3763150" cy="2631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ph type="title"/>
          </p:nvPr>
        </p:nvSpPr>
        <p:spPr>
          <a:xfrm>
            <a:off x="401025" y="220300"/>
            <a:ext cx="5636100" cy="10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ja" sz="5000">
                <a:solidFill>
                  <a:srgbClr val="0B5394"/>
                </a:solidFill>
              </a:rPr>
              <a:t>Hello!!</a:t>
            </a:r>
            <a:endParaRPr b="1" sz="5000">
              <a:solidFill>
                <a:srgbClr val="0B5394"/>
              </a:solidFill>
            </a:endParaRPr>
          </a:p>
        </p:txBody>
      </p:sp>
      <p:pic>
        <p:nvPicPr>
          <p:cNvPr id="107" name="Google Shape;107;p26"/>
          <p:cNvPicPr preferRelativeResize="0"/>
          <p:nvPr/>
        </p:nvPicPr>
        <p:blipFill>
          <a:blip r:embed="rId4">
            <a:alphaModFix/>
          </a:blip>
          <a:stretch>
            <a:fillRect/>
          </a:stretch>
        </p:blipFill>
        <p:spPr>
          <a:xfrm>
            <a:off x="363725" y="1825675"/>
            <a:ext cx="1905000" cy="1905000"/>
          </a:xfrm>
          <a:prstGeom prst="ellipse">
            <a:avLst/>
          </a:prstGeom>
          <a:noFill/>
          <a:ln cap="flat" cmpd="sng" w="9525">
            <a:solidFill>
              <a:srgbClr val="FFF2CC"/>
            </a:solidFill>
            <a:prstDash val="solid"/>
            <a:round/>
            <a:headEnd len="sm" w="sm" type="none"/>
            <a:tailEnd len="sm" w="sm" type="none"/>
          </a:ln>
        </p:spPr>
      </p:pic>
      <p:pic>
        <p:nvPicPr>
          <p:cNvPr id="108" name="Google Shape;108;p26"/>
          <p:cNvPicPr preferRelativeResize="0"/>
          <p:nvPr/>
        </p:nvPicPr>
        <p:blipFill rotWithShape="1">
          <a:blip r:embed="rId5">
            <a:alphaModFix/>
          </a:blip>
          <a:srcRect b="18245" l="22021" r="7803" t="11578"/>
          <a:stretch/>
        </p:blipFill>
        <p:spPr>
          <a:xfrm>
            <a:off x="2734563" y="1209575"/>
            <a:ext cx="1905000" cy="1905000"/>
          </a:xfrm>
          <a:prstGeom prst="ellipse">
            <a:avLst/>
          </a:prstGeom>
          <a:noFill/>
          <a:ln>
            <a:noFill/>
          </a:ln>
        </p:spPr>
      </p:pic>
      <p:pic>
        <p:nvPicPr>
          <p:cNvPr id="109" name="Google Shape;109;p26"/>
          <p:cNvPicPr preferRelativeResize="0"/>
          <p:nvPr/>
        </p:nvPicPr>
        <p:blipFill rotWithShape="1">
          <a:blip r:embed="rId6">
            <a:alphaModFix/>
          </a:blip>
          <a:srcRect b="0" l="0" r="0" t="0"/>
          <a:stretch/>
        </p:blipFill>
        <p:spPr>
          <a:xfrm>
            <a:off x="4488350" y="3001725"/>
            <a:ext cx="1905000" cy="1905000"/>
          </a:xfrm>
          <a:prstGeom prst="ellipse">
            <a:avLst/>
          </a:prstGeom>
          <a:noFill/>
          <a:ln>
            <a:noFill/>
          </a:ln>
        </p:spPr>
      </p:pic>
      <p:sp>
        <p:nvSpPr>
          <p:cNvPr id="110" name="Google Shape;110;p26"/>
          <p:cNvSpPr txBox="1"/>
          <p:nvPr/>
        </p:nvSpPr>
        <p:spPr>
          <a:xfrm>
            <a:off x="2942850" y="770975"/>
            <a:ext cx="19950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Youngohm(SIIT)</a:t>
            </a:r>
            <a:endParaRPr>
              <a:solidFill>
                <a:schemeClr val="dk1"/>
              </a:solidFill>
            </a:endParaRPr>
          </a:p>
        </p:txBody>
      </p:sp>
      <p:sp>
        <p:nvSpPr>
          <p:cNvPr id="111" name="Google Shape;111;p26"/>
          <p:cNvSpPr txBox="1"/>
          <p:nvPr/>
        </p:nvSpPr>
        <p:spPr>
          <a:xfrm>
            <a:off x="5274050" y="1239475"/>
            <a:ext cx="19950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t>Youngohm(SIIT)</a:t>
            </a:r>
            <a:endParaRPr/>
          </a:p>
        </p:txBody>
      </p:sp>
      <p:pic>
        <p:nvPicPr>
          <p:cNvPr id="112" name="Google Shape;112;p26"/>
          <p:cNvPicPr preferRelativeResize="0"/>
          <p:nvPr/>
        </p:nvPicPr>
        <p:blipFill rotWithShape="1">
          <a:blip r:embed="rId7">
            <a:alphaModFix/>
          </a:blip>
          <a:srcRect b="25015" l="0" r="0" t="0"/>
          <a:stretch/>
        </p:blipFill>
        <p:spPr>
          <a:xfrm>
            <a:off x="5237500" y="544375"/>
            <a:ext cx="1905000" cy="1905000"/>
          </a:xfrm>
          <a:prstGeom prst="ellipse">
            <a:avLst/>
          </a:prstGeom>
          <a:noFill/>
          <a:ln>
            <a:noFill/>
          </a:ln>
        </p:spPr>
      </p:pic>
      <p:sp>
        <p:nvSpPr>
          <p:cNvPr id="113" name="Google Shape;113;p26"/>
          <p:cNvSpPr txBox="1"/>
          <p:nvPr/>
        </p:nvSpPr>
        <p:spPr>
          <a:xfrm>
            <a:off x="668525" y="1463600"/>
            <a:ext cx="19950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Sugar (SIIT)</a:t>
            </a:r>
            <a:endParaRPr>
              <a:solidFill>
                <a:schemeClr val="dk1"/>
              </a:solidFill>
            </a:endParaRPr>
          </a:p>
        </p:txBody>
      </p:sp>
      <p:pic>
        <p:nvPicPr>
          <p:cNvPr id="114" name="Google Shape;114;p26"/>
          <p:cNvPicPr preferRelativeResize="0"/>
          <p:nvPr/>
        </p:nvPicPr>
        <p:blipFill rotWithShape="1">
          <a:blip r:embed="rId8">
            <a:alphaModFix/>
          </a:blip>
          <a:srcRect b="0" l="0" r="0" t="0"/>
          <a:stretch/>
        </p:blipFill>
        <p:spPr>
          <a:xfrm>
            <a:off x="6774900" y="2476600"/>
            <a:ext cx="1905000" cy="2007300"/>
          </a:xfrm>
          <a:prstGeom prst="ellipse">
            <a:avLst/>
          </a:prstGeom>
          <a:noFill/>
          <a:ln>
            <a:noFill/>
          </a:ln>
        </p:spPr>
      </p:pic>
      <p:sp>
        <p:nvSpPr>
          <p:cNvPr id="115" name="Google Shape;115;p26"/>
          <p:cNvSpPr txBox="1"/>
          <p:nvPr/>
        </p:nvSpPr>
        <p:spPr>
          <a:xfrm>
            <a:off x="5725900" y="158825"/>
            <a:ext cx="19950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Naoki(OIT)</a:t>
            </a:r>
            <a:endParaRPr>
              <a:solidFill>
                <a:schemeClr val="dk1"/>
              </a:solidFill>
            </a:endParaRPr>
          </a:p>
        </p:txBody>
      </p:sp>
      <p:sp>
        <p:nvSpPr>
          <p:cNvPr id="116" name="Google Shape;116;p26"/>
          <p:cNvSpPr txBox="1"/>
          <p:nvPr/>
        </p:nvSpPr>
        <p:spPr>
          <a:xfrm>
            <a:off x="4892788" y="2621300"/>
            <a:ext cx="19950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Musa(OIT)</a:t>
            </a:r>
            <a:endParaRPr>
              <a:solidFill>
                <a:schemeClr val="dk1"/>
              </a:solidFill>
            </a:endParaRPr>
          </a:p>
        </p:txBody>
      </p:sp>
      <p:sp>
        <p:nvSpPr>
          <p:cNvPr id="117" name="Google Shape;117;p26"/>
          <p:cNvSpPr txBox="1"/>
          <p:nvPr/>
        </p:nvSpPr>
        <p:spPr>
          <a:xfrm>
            <a:off x="7248850" y="2102150"/>
            <a:ext cx="1995000" cy="3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ja">
                <a:solidFill>
                  <a:schemeClr val="dk1"/>
                </a:solidFill>
              </a:rPr>
              <a:t>Mew(SIIT)</a:t>
            </a:r>
            <a:endParaRPr>
              <a:solidFill>
                <a:schemeClr val="dk1"/>
              </a:solidFill>
            </a:endParaRPr>
          </a:p>
        </p:txBody>
      </p:sp>
      <p:pic>
        <p:nvPicPr>
          <p:cNvPr id="118" name="Google Shape;118;p26"/>
          <p:cNvPicPr preferRelativeResize="0"/>
          <p:nvPr/>
        </p:nvPicPr>
        <p:blipFill>
          <a:blip r:embed="rId9">
            <a:alphaModFix/>
          </a:blip>
          <a:stretch>
            <a:fillRect/>
          </a:stretch>
        </p:blipFill>
        <p:spPr>
          <a:xfrm>
            <a:off x="8458200" y="29500"/>
            <a:ext cx="713450" cy="713450"/>
          </a:xfrm>
          <a:prstGeom prst="rect">
            <a:avLst/>
          </a:prstGeom>
          <a:noFill/>
          <a:ln>
            <a:noFill/>
          </a:ln>
        </p:spPr>
      </p:pic>
      <p:grpSp>
        <p:nvGrpSpPr>
          <p:cNvPr id="119" name="Google Shape;119;p26"/>
          <p:cNvGrpSpPr/>
          <p:nvPr/>
        </p:nvGrpSpPr>
        <p:grpSpPr>
          <a:xfrm>
            <a:off x="439650" y="4035475"/>
            <a:ext cx="3097875" cy="735800"/>
            <a:chOff x="134850" y="4035475"/>
            <a:chExt cx="3097875" cy="735800"/>
          </a:xfrm>
        </p:grpSpPr>
        <p:pic>
          <p:nvPicPr>
            <p:cNvPr id="120" name="Google Shape;120;p26"/>
            <p:cNvPicPr preferRelativeResize="0"/>
            <p:nvPr/>
          </p:nvPicPr>
          <p:blipFill rotWithShape="1">
            <a:blip r:embed="rId10">
              <a:alphaModFix/>
            </a:blip>
            <a:srcRect b="0" l="0" r="0" t="0"/>
            <a:stretch/>
          </p:blipFill>
          <p:spPr>
            <a:xfrm>
              <a:off x="134850" y="4035475"/>
              <a:ext cx="1862983" cy="735800"/>
            </a:xfrm>
            <a:prstGeom prst="rect">
              <a:avLst/>
            </a:prstGeom>
            <a:noFill/>
            <a:ln>
              <a:noFill/>
            </a:ln>
          </p:spPr>
        </p:pic>
        <p:pic>
          <p:nvPicPr>
            <p:cNvPr id="121" name="Google Shape;121;p26"/>
            <p:cNvPicPr preferRelativeResize="0"/>
            <p:nvPr/>
          </p:nvPicPr>
          <p:blipFill rotWithShape="1">
            <a:blip r:embed="rId11">
              <a:alphaModFix/>
            </a:blip>
            <a:srcRect b="18401" l="19830" r="17512" t="14339"/>
            <a:stretch/>
          </p:blipFill>
          <p:spPr>
            <a:xfrm>
              <a:off x="2595825" y="4092600"/>
              <a:ext cx="636900" cy="621547"/>
            </a:xfrm>
            <a:prstGeom prst="rect">
              <a:avLst/>
            </a:prstGeom>
            <a:noFill/>
            <a:ln>
              <a:noFill/>
            </a:ln>
          </p:spPr>
        </p:pic>
        <p:pic>
          <p:nvPicPr>
            <p:cNvPr id="122" name="Google Shape;122;p26"/>
            <p:cNvPicPr preferRelativeResize="0"/>
            <p:nvPr/>
          </p:nvPicPr>
          <p:blipFill rotWithShape="1">
            <a:blip r:embed="rId12">
              <a:alphaModFix/>
            </a:blip>
            <a:srcRect b="25855" l="25064" r="23958" t="23764"/>
            <a:stretch/>
          </p:blipFill>
          <p:spPr>
            <a:xfrm>
              <a:off x="2056400" y="4256350"/>
              <a:ext cx="361088" cy="35687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pic>
        <p:nvPicPr>
          <p:cNvPr id="278" name="Google Shape;278;p44"/>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79" name="Google Shape;279;p44"/>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sp>
        <p:nvSpPr>
          <p:cNvPr id="280" name="Google Shape;280;p44"/>
          <p:cNvSpPr txBox="1"/>
          <p:nvPr/>
        </p:nvSpPr>
        <p:spPr>
          <a:xfrm>
            <a:off x="918600" y="982475"/>
            <a:ext cx="7539600" cy="523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solidFill>
                  <a:schemeClr val="dk1"/>
                </a:solidFill>
              </a:rPr>
              <a:t>2</a:t>
            </a:r>
            <a:r>
              <a:rPr lang="ja" sz="2200">
                <a:solidFill>
                  <a:schemeClr val="dk1"/>
                </a:solidFill>
              </a:rPr>
              <a:t>. Selecting the number of attendees. [2 to 10 players]</a:t>
            </a:r>
            <a:endParaRPr sz="2200">
              <a:solidFill>
                <a:schemeClr val="dk1"/>
              </a:solidFill>
            </a:endParaRPr>
          </a:p>
        </p:txBody>
      </p:sp>
      <p:pic>
        <p:nvPicPr>
          <p:cNvPr id="281" name="Google Shape;281;p44"/>
          <p:cNvPicPr preferRelativeResize="0"/>
          <p:nvPr/>
        </p:nvPicPr>
        <p:blipFill rotWithShape="1">
          <a:blip r:embed="rId5">
            <a:alphaModFix/>
          </a:blip>
          <a:srcRect b="6615" l="0" r="0" t="6901"/>
          <a:stretch/>
        </p:blipFill>
        <p:spPr>
          <a:xfrm>
            <a:off x="1999313" y="1646475"/>
            <a:ext cx="5145375" cy="3092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pic>
        <p:nvPicPr>
          <p:cNvPr id="286" name="Google Shape;286;p45"/>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87" name="Google Shape;287;p45"/>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sp>
        <p:nvSpPr>
          <p:cNvPr id="288" name="Google Shape;288;p45"/>
          <p:cNvSpPr txBox="1"/>
          <p:nvPr/>
        </p:nvSpPr>
        <p:spPr>
          <a:xfrm>
            <a:off x="918600" y="982475"/>
            <a:ext cx="75396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solidFill>
                  <a:schemeClr val="dk1"/>
                </a:solidFill>
              </a:rPr>
              <a:t>3. We draw a face outline on the screen and ask them to put their faces in it before activating the camera and shooting a shot.</a:t>
            </a:r>
            <a:endParaRPr sz="2200">
              <a:solidFill>
                <a:schemeClr val="dk1"/>
              </a:solidFill>
            </a:endParaRPr>
          </a:p>
        </p:txBody>
      </p:sp>
      <p:pic>
        <p:nvPicPr>
          <p:cNvPr id="289" name="Google Shape;289;p45"/>
          <p:cNvPicPr preferRelativeResize="0"/>
          <p:nvPr/>
        </p:nvPicPr>
        <p:blipFill>
          <a:blip r:embed="rId5">
            <a:alphaModFix/>
          </a:blip>
          <a:stretch>
            <a:fillRect/>
          </a:stretch>
        </p:blipFill>
        <p:spPr>
          <a:xfrm>
            <a:off x="3123638" y="2425850"/>
            <a:ext cx="2896724" cy="23169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pic>
        <p:nvPicPr>
          <p:cNvPr id="294" name="Google Shape;294;p46"/>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295" name="Google Shape;295;p46"/>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sp>
        <p:nvSpPr>
          <p:cNvPr id="296" name="Google Shape;296;p46"/>
          <p:cNvSpPr txBox="1"/>
          <p:nvPr/>
        </p:nvSpPr>
        <p:spPr>
          <a:xfrm>
            <a:off x="918600" y="982475"/>
            <a:ext cx="7539600" cy="329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solidFill>
                  <a:schemeClr val="dk1"/>
                </a:solidFill>
              </a:rPr>
              <a:t>4. </a:t>
            </a:r>
            <a:r>
              <a:rPr lang="ja" sz="1900">
                <a:solidFill>
                  <a:schemeClr val="dk1"/>
                </a:solidFill>
              </a:rPr>
              <a:t>The first person's straight face is captured initially, followed by the first person's silly face, which is used for facial expression calibration according to how the silly face expresses. The second person is then shown the silly face, and they follow the same procedure as the first until there are no more attendees.</a:t>
            </a:r>
            <a:endParaRPr sz="1900">
              <a:solidFill>
                <a:schemeClr val="dk1"/>
              </a:solidFill>
            </a:endParaRPr>
          </a:p>
          <a:p>
            <a:pPr indent="0" lvl="0" marL="0" rtl="0" algn="l">
              <a:lnSpc>
                <a:spcPct val="150000"/>
              </a:lnSpc>
              <a:spcBef>
                <a:spcPts val="0"/>
              </a:spcBef>
              <a:spcAft>
                <a:spcPts val="0"/>
              </a:spcAft>
              <a:buClr>
                <a:schemeClr val="dk1"/>
              </a:buClr>
              <a:buSzPts val="1100"/>
              <a:buFont typeface="Arial"/>
              <a:buNone/>
            </a:pPr>
            <a:r>
              <a:rPr lang="ja" sz="2200">
                <a:solidFill>
                  <a:schemeClr val="dk1"/>
                </a:solidFill>
              </a:rPr>
              <a:t> </a:t>
            </a:r>
            <a:endParaRPr sz="2200">
              <a:solidFill>
                <a:schemeClr val="dk1"/>
              </a:solidFill>
            </a:endParaRPr>
          </a:p>
          <a:p>
            <a:pPr indent="0" lvl="0" marL="0" rtl="0" algn="l">
              <a:lnSpc>
                <a:spcPct val="150000"/>
              </a:lnSpc>
              <a:spcBef>
                <a:spcPts val="0"/>
              </a:spcBef>
              <a:spcAft>
                <a:spcPts val="0"/>
              </a:spcAft>
              <a:buNone/>
            </a:pPr>
            <a:r>
              <a:t/>
            </a:r>
            <a:endParaRPr sz="2200">
              <a:solidFill>
                <a:schemeClr val="dk1"/>
              </a:solidFill>
            </a:endParaRPr>
          </a:p>
        </p:txBody>
      </p:sp>
      <p:pic>
        <p:nvPicPr>
          <p:cNvPr id="297" name="Google Shape;297;p46"/>
          <p:cNvPicPr preferRelativeResize="0"/>
          <p:nvPr/>
        </p:nvPicPr>
        <p:blipFill>
          <a:blip r:embed="rId5">
            <a:alphaModFix/>
          </a:blip>
          <a:stretch>
            <a:fillRect/>
          </a:stretch>
        </p:blipFill>
        <p:spPr>
          <a:xfrm>
            <a:off x="5065350" y="3330518"/>
            <a:ext cx="1811824" cy="1444943"/>
          </a:xfrm>
          <a:prstGeom prst="rect">
            <a:avLst/>
          </a:prstGeom>
          <a:noFill/>
          <a:ln>
            <a:noFill/>
          </a:ln>
        </p:spPr>
      </p:pic>
      <p:pic>
        <p:nvPicPr>
          <p:cNvPr id="298" name="Google Shape;298;p46"/>
          <p:cNvPicPr preferRelativeResize="0"/>
          <p:nvPr/>
        </p:nvPicPr>
        <p:blipFill>
          <a:blip r:embed="rId6">
            <a:alphaModFix/>
          </a:blip>
          <a:stretch>
            <a:fillRect/>
          </a:stretch>
        </p:blipFill>
        <p:spPr>
          <a:xfrm>
            <a:off x="2306550" y="3323325"/>
            <a:ext cx="1848500" cy="1488025"/>
          </a:xfrm>
          <a:prstGeom prst="rect">
            <a:avLst/>
          </a:prstGeom>
          <a:noFill/>
          <a:ln>
            <a:noFill/>
          </a:ln>
        </p:spPr>
      </p:pic>
      <p:pic>
        <p:nvPicPr>
          <p:cNvPr id="299" name="Google Shape;299;p46"/>
          <p:cNvPicPr preferRelativeResize="0"/>
          <p:nvPr/>
        </p:nvPicPr>
        <p:blipFill>
          <a:blip r:embed="rId7">
            <a:alphaModFix/>
          </a:blip>
          <a:stretch>
            <a:fillRect/>
          </a:stretch>
        </p:blipFill>
        <p:spPr>
          <a:xfrm>
            <a:off x="7030749" y="3330525"/>
            <a:ext cx="1848499" cy="1473626"/>
          </a:xfrm>
          <a:prstGeom prst="rect">
            <a:avLst/>
          </a:prstGeom>
          <a:noFill/>
          <a:ln>
            <a:noFill/>
          </a:ln>
        </p:spPr>
      </p:pic>
      <p:pic>
        <p:nvPicPr>
          <p:cNvPr id="300" name="Google Shape;300;p46"/>
          <p:cNvPicPr preferRelativeResize="0"/>
          <p:nvPr/>
        </p:nvPicPr>
        <p:blipFill>
          <a:blip r:embed="rId8">
            <a:alphaModFix/>
          </a:blip>
          <a:stretch>
            <a:fillRect/>
          </a:stretch>
        </p:blipFill>
        <p:spPr>
          <a:xfrm>
            <a:off x="286974" y="3325638"/>
            <a:ext cx="1848500" cy="148338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pic>
        <p:nvPicPr>
          <p:cNvPr id="305" name="Google Shape;305;p47"/>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306" name="Google Shape;306;p47"/>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sp>
        <p:nvSpPr>
          <p:cNvPr id="307" name="Google Shape;307;p47"/>
          <p:cNvSpPr txBox="1"/>
          <p:nvPr/>
        </p:nvSpPr>
        <p:spPr>
          <a:xfrm>
            <a:off x="918600" y="982475"/>
            <a:ext cx="7539600" cy="204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solidFill>
                  <a:schemeClr val="dk1"/>
                </a:solidFill>
              </a:rPr>
              <a:t>5. We will evaluate the differences between the keypoint algorithms for straight and silly face calibration to determine the score, comparing those attendees to the first attendees. </a:t>
            </a:r>
            <a:endParaRPr sz="2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pic>
        <p:nvPicPr>
          <p:cNvPr id="312" name="Google Shape;312;p48"/>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313" name="Google Shape;313;p48"/>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sp>
        <p:nvSpPr>
          <p:cNvPr id="314" name="Google Shape;314;p48"/>
          <p:cNvSpPr txBox="1"/>
          <p:nvPr/>
        </p:nvSpPr>
        <p:spPr>
          <a:xfrm>
            <a:off x="918600" y="982475"/>
            <a:ext cx="7539600" cy="204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ja" sz="2200">
                <a:solidFill>
                  <a:schemeClr val="dk1"/>
                </a:solidFill>
              </a:rPr>
              <a:t>6. We're going to display the results using the final participant's score as the Team Score, but we'll also display each participant's score and his ridiculous expression just for fun!!!</a:t>
            </a:r>
            <a:endParaRPr sz="2200">
              <a:solidFill>
                <a:schemeClr val="dk1"/>
              </a:solidFill>
            </a:endParaRPr>
          </a:p>
        </p:txBody>
      </p:sp>
      <p:pic>
        <p:nvPicPr>
          <p:cNvPr id="315" name="Google Shape;315;p48"/>
          <p:cNvPicPr preferRelativeResize="0"/>
          <p:nvPr/>
        </p:nvPicPr>
        <p:blipFill>
          <a:blip r:embed="rId5">
            <a:alphaModFix/>
          </a:blip>
          <a:stretch>
            <a:fillRect/>
          </a:stretch>
        </p:blipFill>
        <p:spPr>
          <a:xfrm>
            <a:off x="537775" y="3048812"/>
            <a:ext cx="2246575" cy="1770739"/>
          </a:xfrm>
          <a:prstGeom prst="rect">
            <a:avLst/>
          </a:prstGeom>
          <a:noFill/>
          <a:ln>
            <a:noFill/>
          </a:ln>
        </p:spPr>
      </p:pic>
      <p:pic>
        <p:nvPicPr>
          <p:cNvPr id="316" name="Google Shape;316;p48"/>
          <p:cNvPicPr preferRelativeResize="0"/>
          <p:nvPr/>
        </p:nvPicPr>
        <p:blipFill>
          <a:blip r:embed="rId6">
            <a:alphaModFix/>
          </a:blip>
          <a:stretch>
            <a:fillRect/>
          </a:stretch>
        </p:blipFill>
        <p:spPr>
          <a:xfrm>
            <a:off x="3477402" y="3029663"/>
            <a:ext cx="2246578" cy="1809024"/>
          </a:xfrm>
          <a:prstGeom prst="rect">
            <a:avLst/>
          </a:prstGeom>
          <a:noFill/>
          <a:ln>
            <a:noFill/>
          </a:ln>
        </p:spPr>
      </p:pic>
      <p:pic>
        <p:nvPicPr>
          <p:cNvPr id="317" name="Google Shape;317;p48"/>
          <p:cNvPicPr preferRelativeResize="0"/>
          <p:nvPr/>
        </p:nvPicPr>
        <p:blipFill>
          <a:blip r:embed="rId7">
            <a:alphaModFix/>
          </a:blip>
          <a:stretch>
            <a:fillRect/>
          </a:stretch>
        </p:blipFill>
        <p:spPr>
          <a:xfrm>
            <a:off x="6446775" y="3048800"/>
            <a:ext cx="2180452" cy="17328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1" name="Shape 321"/>
        <p:cNvGrpSpPr/>
        <p:nvPr/>
      </p:nvGrpSpPr>
      <p:grpSpPr>
        <a:xfrm>
          <a:off x="0" y="0"/>
          <a:ext cx="0" cy="0"/>
          <a:chOff x="0" y="0"/>
          <a:chExt cx="0" cy="0"/>
        </a:xfrm>
      </p:grpSpPr>
      <p:sp>
        <p:nvSpPr>
          <p:cNvPr id="322" name="Google Shape;322;p49"/>
          <p:cNvSpPr txBox="1"/>
          <p:nvPr>
            <p:ph idx="1" type="body"/>
          </p:nvPr>
        </p:nvSpPr>
        <p:spPr>
          <a:xfrm>
            <a:off x="627000" y="2652725"/>
            <a:ext cx="7890000" cy="1079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lang="ja" sz="2400">
                <a:solidFill>
                  <a:srgbClr val="999999"/>
                </a:solidFill>
              </a:rPr>
              <a:t>Let’s play this game!!</a:t>
            </a:r>
            <a:endParaRPr sz="2400">
              <a:solidFill>
                <a:srgbClr val="999999"/>
              </a:solidFill>
            </a:endParaRPr>
          </a:p>
        </p:txBody>
      </p:sp>
      <p:sp>
        <p:nvSpPr>
          <p:cNvPr id="323" name="Google Shape;323;p49"/>
          <p:cNvSpPr txBox="1"/>
          <p:nvPr>
            <p:ph idx="1" type="body"/>
          </p:nvPr>
        </p:nvSpPr>
        <p:spPr>
          <a:xfrm>
            <a:off x="-1465350" y="1444200"/>
            <a:ext cx="12074700" cy="144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3"/>
              <a:buNone/>
            </a:pPr>
            <a:r>
              <a:rPr b="1" lang="ja" sz="5000">
                <a:solidFill>
                  <a:srgbClr val="0B5394"/>
                </a:solidFill>
              </a:rPr>
              <a:t>Demonstrarion</a:t>
            </a:r>
            <a:endParaRPr b="1" sz="5000">
              <a:solidFill>
                <a:srgbClr val="0B5394"/>
              </a:solidFill>
            </a:endParaRPr>
          </a:p>
        </p:txBody>
      </p:sp>
      <p:pic>
        <p:nvPicPr>
          <p:cNvPr id="324" name="Google Shape;324;p49"/>
          <p:cNvPicPr preferRelativeResize="0"/>
          <p:nvPr/>
        </p:nvPicPr>
        <p:blipFill>
          <a:blip r:embed="rId4">
            <a:alphaModFix/>
          </a:blip>
          <a:stretch>
            <a:fillRect/>
          </a:stretch>
        </p:blipFill>
        <p:spPr>
          <a:xfrm>
            <a:off x="8458200" y="29500"/>
            <a:ext cx="713450" cy="713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7"/>
          <p:cNvSpPr txBox="1"/>
          <p:nvPr>
            <p:ph idx="1" type="body"/>
          </p:nvPr>
        </p:nvSpPr>
        <p:spPr>
          <a:xfrm>
            <a:off x="627000" y="2031900"/>
            <a:ext cx="7890000" cy="1079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Clr>
                <a:schemeClr val="dk1"/>
              </a:buClr>
              <a:buSzPts val="605"/>
              <a:buFont typeface="Arial"/>
              <a:buNone/>
            </a:pPr>
            <a:r>
              <a:rPr lang="ja" sz="1810">
                <a:solidFill>
                  <a:schemeClr val="dk1"/>
                </a:solidFill>
              </a:rPr>
              <a:t>It is the multiplayer-game on a single device that using camera to detect the face accuracy between result of the last player to the first player, and at the end of the game, it will show all player facial expression and score.</a:t>
            </a:r>
            <a:endParaRPr sz="1810">
              <a:solidFill>
                <a:schemeClr val="dk1"/>
              </a:solidFill>
            </a:endParaRPr>
          </a:p>
          <a:p>
            <a:pPr indent="457200" lvl="0" marL="0" rtl="0" algn="l">
              <a:spcBef>
                <a:spcPts val="1200"/>
              </a:spcBef>
              <a:spcAft>
                <a:spcPts val="1200"/>
              </a:spcAft>
              <a:buClr>
                <a:schemeClr val="dk1"/>
              </a:buClr>
              <a:buSzPts val="605"/>
              <a:buFont typeface="Arial"/>
              <a:buNone/>
            </a:pPr>
            <a:r>
              <a:rPr lang="ja" sz="1810">
                <a:solidFill>
                  <a:schemeClr val="dk1"/>
                </a:solidFill>
              </a:rPr>
              <a:t>This game is done by transferring messages through the facial expression</a:t>
            </a:r>
            <a:endParaRPr sz="1920">
              <a:solidFill>
                <a:schemeClr val="dk1"/>
              </a:solidFill>
            </a:endParaRPr>
          </a:p>
        </p:txBody>
      </p:sp>
      <p:sp>
        <p:nvSpPr>
          <p:cNvPr id="128" name="Google Shape;128;p27"/>
          <p:cNvSpPr txBox="1"/>
          <p:nvPr>
            <p:ph idx="1" type="body"/>
          </p:nvPr>
        </p:nvSpPr>
        <p:spPr>
          <a:xfrm>
            <a:off x="-1547950" y="797938"/>
            <a:ext cx="12074700" cy="144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3"/>
              <a:buNone/>
            </a:pPr>
            <a:r>
              <a:rPr b="1" lang="ja" sz="5000">
                <a:solidFill>
                  <a:srgbClr val="0B5394"/>
                </a:solidFill>
              </a:rPr>
              <a:t>Abstract</a:t>
            </a:r>
            <a:r>
              <a:rPr b="1" lang="ja" sz="5000">
                <a:solidFill>
                  <a:srgbClr val="0B5394"/>
                </a:solidFill>
              </a:rPr>
              <a:t> of Application</a:t>
            </a:r>
            <a:endParaRPr b="1" sz="5000">
              <a:solidFill>
                <a:srgbClr val="0B5394"/>
              </a:solidFill>
            </a:endParaRPr>
          </a:p>
        </p:txBody>
      </p:sp>
      <p:pic>
        <p:nvPicPr>
          <p:cNvPr id="129" name="Google Shape;129;p27"/>
          <p:cNvPicPr preferRelativeResize="0"/>
          <p:nvPr/>
        </p:nvPicPr>
        <p:blipFill>
          <a:blip r:embed="rId4">
            <a:alphaModFix/>
          </a:blip>
          <a:stretch>
            <a:fillRect/>
          </a:stretch>
        </p:blipFill>
        <p:spPr>
          <a:xfrm>
            <a:off x="8458200" y="29500"/>
            <a:ext cx="713450" cy="713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8"/>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Abstract of application</a:t>
            </a:r>
            <a:endParaRPr b="1" sz="3600">
              <a:solidFill>
                <a:srgbClr val="0B5394"/>
              </a:solidFill>
            </a:endParaRPr>
          </a:p>
        </p:txBody>
      </p:sp>
      <p:sp>
        <p:nvSpPr>
          <p:cNvPr id="135" name="Google Shape;135;p28"/>
          <p:cNvSpPr txBox="1"/>
          <p:nvPr>
            <p:ph idx="1" type="body"/>
          </p:nvPr>
        </p:nvSpPr>
        <p:spPr>
          <a:xfrm>
            <a:off x="766100" y="3692425"/>
            <a:ext cx="7341900" cy="14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ja">
                <a:solidFill>
                  <a:srgbClr val="000000"/>
                </a:solidFill>
              </a:rPr>
              <a:t>Summary : </a:t>
            </a:r>
            <a:endParaRPr b="1">
              <a:solidFill>
                <a:srgbClr val="000000"/>
              </a:solidFill>
            </a:endParaRPr>
          </a:p>
          <a:p>
            <a:pPr indent="0" lvl="0" marL="457200" rtl="0" algn="l">
              <a:spcBef>
                <a:spcPts val="0"/>
              </a:spcBef>
              <a:spcAft>
                <a:spcPts val="0"/>
              </a:spcAft>
              <a:buClr>
                <a:schemeClr val="dk1"/>
              </a:buClr>
              <a:buSzPts val="1100"/>
              <a:buFont typeface="Arial"/>
              <a:buNone/>
            </a:pPr>
            <a:r>
              <a:rPr b="1" lang="ja">
                <a:solidFill>
                  <a:srgbClr val="000000"/>
                </a:solidFill>
              </a:rPr>
              <a:t>This is a </a:t>
            </a:r>
            <a:r>
              <a:rPr b="1" lang="ja">
                <a:solidFill>
                  <a:srgbClr val="000000"/>
                </a:solidFill>
              </a:rPr>
              <a:t>messenger</a:t>
            </a:r>
            <a:r>
              <a:rPr b="1" lang="ja">
                <a:solidFill>
                  <a:srgbClr val="000000"/>
                </a:solidFill>
              </a:rPr>
              <a:t> game </a:t>
            </a:r>
            <a:r>
              <a:rPr b="1" lang="ja">
                <a:solidFill>
                  <a:srgbClr val="000000"/>
                </a:solidFill>
              </a:rPr>
              <a:t>which uses our own face </a:t>
            </a:r>
            <a:endParaRPr b="1">
              <a:solidFill>
                <a:srgbClr val="000000"/>
              </a:solidFill>
            </a:endParaRPr>
          </a:p>
          <a:p>
            <a:pPr indent="0" lvl="0" marL="457200" rtl="0" algn="l">
              <a:spcBef>
                <a:spcPts val="0"/>
              </a:spcBef>
              <a:spcAft>
                <a:spcPts val="0"/>
              </a:spcAft>
              <a:buClr>
                <a:schemeClr val="dk1"/>
              </a:buClr>
              <a:buSzPts val="1100"/>
              <a:buFont typeface="Arial"/>
              <a:buNone/>
            </a:pPr>
            <a:r>
              <a:rPr b="1" lang="ja">
                <a:solidFill>
                  <a:srgbClr val="000000"/>
                </a:solidFill>
              </a:rPr>
              <a:t>instead of messageses</a:t>
            </a:r>
            <a:endParaRPr b="1">
              <a:solidFill>
                <a:srgbClr val="000000"/>
              </a:solidFill>
            </a:endParaRPr>
          </a:p>
        </p:txBody>
      </p:sp>
      <p:sp>
        <p:nvSpPr>
          <p:cNvPr id="136" name="Google Shape;136;p28"/>
          <p:cNvSpPr txBox="1"/>
          <p:nvPr>
            <p:ph idx="1" type="body"/>
          </p:nvPr>
        </p:nvSpPr>
        <p:spPr>
          <a:xfrm>
            <a:off x="831975" y="1062000"/>
            <a:ext cx="7341900" cy="22242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chemeClr val="dk1"/>
              </a:buClr>
              <a:buSzPts val="2200"/>
              <a:buChar char="✅"/>
            </a:pPr>
            <a:r>
              <a:rPr lang="ja" sz="2200">
                <a:solidFill>
                  <a:schemeClr val="dk1"/>
                </a:solidFill>
              </a:rPr>
              <a:t>multiplayer-game</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ja" sz="2200">
                <a:solidFill>
                  <a:schemeClr val="dk1"/>
                </a:solidFill>
              </a:rPr>
              <a:t>use our own fac</a:t>
            </a:r>
            <a:r>
              <a:rPr lang="ja" sz="2200">
                <a:solidFill>
                  <a:schemeClr val="dk1"/>
                </a:solidFill>
              </a:rPr>
              <a:t>e</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ja" sz="2200">
                <a:solidFill>
                  <a:schemeClr val="dk1"/>
                </a:solidFill>
              </a:rPr>
              <a:t>can use GUI</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ja" sz="2200">
                <a:solidFill>
                  <a:schemeClr val="dk1"/>
                </a:solidFill>
              </a:rPr>
              <a:t>c</a:t>
            </a:r>
            <a:r>
              <a:rPr lang="ja" sz="2200">
                <a:solidFill>
                  <a:schemeClr val="dk1"/>
                </a:solidFill>
              </a:rPr>
              <a:t>ommunicate by imitating the first person's face</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ja" sz="2200">
                <a:solidFill>
                  <a:schemeClr val="dk1"/>
                </a:solidFill>
              </a:rPr>
              <a:t>evaluate how similar the faces of the first and last</a:t>
            </a:r>
            <a:endParaRPr sz="2200">
              <a:solidFill>
                <a:schemeClr val="dk1"/>
              </a:solidFill>
            </a:endParaRPr>
          </a:p>
        </p:txBody>
      </p:sp>
      <p:pic>
        <p:nvPicPr>
          <p:cNvPr id="137" name="Google Shape;137;p28"/>
          <p:cNvPicPr preferRelativeResize="0"/>
          <p:nvPr/>
        </p:nvPicPr>
        <p:blipFill>
          <a:blip r:embed="rId4">
            <a:alphaModFix/>
          </a:blip>
          <a:stretch>
            <a:fillRect/>
          </a:stretch>
        </p:blipFill>
        <p:spPr>
          <a:xfrm>
            <a:off x="8458200" y="29500"/>
            <a:ext cx="713450" cy="71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9"/>
          <p:cNvSpPr txBox="1"/>
          <p:nvPr>
            <p:ph idx="1" type="body"/>
          </p:nvPr>
        </p:nvSpPr>
        <p:spPr>
          <a:xfrm>
            <a:off x="627000" y="2652725"/>
            <a:ext cx="7890000" cy="1079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lang="ja" sz="2400">
                <a:solidFill>
                  <a:srgbClr val="999999"/>
                </a:solidFill>
              </a:rPr>
              <a:t>Explain what this game does for society</a:t>
            </a:r>
            <a:endParaRPr sz="2400">
              <a:solidFill>
                <a:srgbClr val="999999"/>
              </a:solidFill>
            </a:endParaRPr>
          </a:p>
        </p:txBody>
      </p:sp>
      <p:sp>
        <p:nvSpPr>
          <p:cNvPr id="143" name="Google Shape;143;p29"/>
          <p:cNvSpPr txBox="1"/>
          <p:nvPr>
            <p:ph idx="1" type="body"/>
          </p:nvPr>
        </p:nvSpPr>
        <p:spPr>
          <a:xfrm>
            <a:off x="-1465350" y="1444200"/>
            <a:ext cx="12074700" cy="144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3"/>
              <a:buNone/>
            </a:pPr>
            <a:r>
              <a:rPr b="1" lang="ja" sz="5000">
                <a:solidFill>
                  <a:srgbClr val="0B5394"/>
                </a:solidFill>
              </a:rPr>
              <a:t>Contribute to society</a:t>
            </a:r>
            <a:endParaRPr b="1" sz="5000">
              <a:solidFill>
                <a:srgbClr val="0B5394"/>
              </a:solidFill>
            </a:endParaRPr>
          </a:p>
        </p:txBody>
      </p:sp>
      <p:pic>
        <p:nvPicPr>
          <p:cNvPr id="144" name="Google Shape;144;p29"/>
          <p:cNvPicPr preferRelativeResize="0"/>
          <p:nvPr/>
        </p:nvPicPr>
        <p:blipFill>
          <a:blip r:embed="rId4">
            <a:alphaModFix/>
          </a:blip>
          <a:stretch>
            <a:fillRect/>
          </a:stretch>
        </p:blipFill>
        <p:spPr>
          <a:xfrm>
            <a:off x="8458200" y="29500"/>
            <a:ext cx="713450" cy="71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30"/>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Contribute to society</a:t>
            </a:r>
            <a:endParaRPr b="1" sz="3600">
              <a:solidFill>
                <a:srgbClr val="0B5394"/>
              </a:solidFill>
            </a:endParaRPr>
          </a:p>
        </p:txBody>
      </p:sp>
      <p:pic>
        <p:nvPicPr>
          <p:cNvPr id="150" name="Google Shape;150;p30"/>
          <p:cNvPicPr preferRelativeResize="0"/>
          <p:nvPr/>
        </p:nvPicPr>
        <p:blipFill>
          <a:blip r:embed="rId4">
            <a:alphaModFix/>
          </a:blip>
          <a:stretch>
            <a:fillRect/>
          </a:stretch>
        </p:blipFill>
        <p:spPr>
          <a:xfrm>
            <a:off x="8458200" y="29500"/>
            <a:ext cx="713450" cy="713450"/>
          </a:xfrm>
          <a:prstGeom prst="rect">
            <a:avLst/>
          </a:prstGeom>
          <a:noFill/>
          <a:ln>
            <a:noFill/>
          </a:ln>
        </p:spPr>
      </p:pic>
      <p:cxnSp>
        <p:nvCxnSpPr>
          <p:cNvPr id="151" name="Google Shape;151;p30"/>
          <p:cNvCxnSpPr/>
          <p:nvPr/>
        </p:nvCxnSpPr>
        <p:spPr>
          <a:xfrm flipH="1">
            <a:off x="4405125" y="1036800"/>
            <a:ext cx="21600" cy="2538900"/>
          </a:xfrm>
          <a:prstGeom prst="straightConnector1">
            <a:avLst/>
          </a:prstGeom>
          <a:noFill/>
          <a:ln cap="flat" cmpd="sng" w="28575">
            <a:solidFill>
              <a:srgbClr val="6FA8DC"/>
            </a:solidFill>
            <a:prstDash val="dot"/>
            <a:round/>
            <a:headEnd len="med" w="med" type="none"/>
            <a:tailEnd len="med" w="med" type="none"/>
          </a:ln>
        </p:spPr>
      </p:cxnSp>
      <p:sp>
        <p:nvSpPr>
          <p:cNvPr id="152" name="Google Shape;152;p30"/>
          <p:cNvSpPr/>
          <p:nvPr/>
        </p:nvSpPr>
        <p:spPr>
          <a:xfrm>
            <a:off x="322675" y="1086025"/>
            <a:ext cx="3840300" cy="643800"/>
          </a:xfrm>
          <a:prstGeom prst="flowChartAlternateProcess">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2200">
                <a:solidFill>
                  <a:schemeClr val="lt1"/>
                </a:solidFill>
              </a:rPr>
              <a:t>coronavirus pandemic</a:t>
            </a:r>
            <a:endParaRPr b="1" sz="2200">
              <a:solidFill>
                <a:schemeClr val="lt1"/>
              </a:solidFill>
            </a:endParaRPr>
          </a:p>
        </p:txBody>
      </p:sp>
      <p:sp>
        <p:nvSpPr>
          <p:cNvPr id="153" name="Google Shape;153;p30"/>
          <p:cNvSpPr/>
          <p:nvPr/>
        </p:nvSpPr>
        <p:spPr>
          <a:xfrm>
            <a:off x="4666075" y="1086025"/>
            <a:ext cx="2712600" cy="643800"/>
          </a:xfrm>
          <a:prstGeom prst="flowChartAlternateProcess">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ja" sz="2200">
                <a:solidFill>
                  <a:schemeClr val="lt1"/>
                </a:solidFill>
              </a:rPr>
              <a:t>Now</a:t>
            </a:r>
            <a:endParaRPr b="1" sz="2200">
              <a:solidFill>
                <a:schemeClr val="lt1"/>
              </a:solidFill>
            </a:endParaRPr>
          </a:p>
        </p:txBody>
      </p:sp>
      <p:pic>
        <p:nvPicPr>
          <p:cNvPr id="154" name="Google Shape;154;p30"/>
          <p:cNvPicPr preferRelativeResize="0"/>
          <p:nvPr/>
        </p:nvPicPr>
        <p:blipFill>
          <a:blip r:embed="rId5">
            <a:alphaModFix/>
          </a:blip>
          <a:stretch>
            <a:fillRect/>
          </a:stretch>
        </p:blipFill>
        <p:spPr>
          <a:xfrm>
            <a:off x="7536024" y="714426"/>
            <a:ext cx="1127004" cy="1127025"/>
          </a:xfrm>
          <a:prstGeom prst="rect">
            <a:avLst/>
          </a:prstGeom>
          <a:noFill/>
          <a:ln>
            <a:noFill/>
          </a:ln>
        </p:spPr>
      </p:pic>
      <p:pic>
        <p:nvPicPr>
          <p:cNvPr id="155" name="Google Shape;155;p30"/>
          <p:cNvPicPr preferRelativeResize="0"/>
          <p:nvPr/>
        </p:nvPicPr>
        <p:blipFill>
          <a:blip r:embed="rId6">
            <a:alphaModFix/>
          </a:blip>
          <a:stretch>
            <a:fillRect/>
          </a:stretch>
        </p:blipFill>
        <p:spPr>
          <a:xfrm>
            <a:off x="664575" y="3910475"/>
            <a:ext cx="952051" cy="1127025"/>
          </a:xfrm>
          <a:prstGeom prst="rect">
            <a:avLst/>
          </a:prstGeom>
          <a:noFill/>
          <a:ln>
            <a:noFill/>
          </a:ln>
        </p:spPr>
      </p:pic>
      <p:pic>
        <p:nvPicPr>
          <p:cNvPr id="156" name="Google Shape;156;p30"/>
          <p:cNvPicPr preferRelativeResize="0"/>
          <p:nvPr/>
        </p:nvPicPr>
        <p:blipFill>
          <a:blip r:embed="rId7">
            <a:alphaModFix/>
          </a:blip>
          <a:stretch>
            <a:fillRect/>
          </a:stretch>
        </p:blipFill>
        <p:spPr>
          <a:xfrm>
            <a:off x="1890702" y="3910482"/>
            <a:ext cx="952051" cy="1127017"/>
          </a:xfrm>
          <a:prstGeom prst="rect">
            <a:avLst/>
          </a:prstGeom>
          <a:noFill/>
          <a:ln>
            <a:noFill/>
          </a:ln>
        </p:spPr>
      </p:pic>
      <p:sp>
        <p:nvSpPr>
          <p:cNvPr id="157" name="Google Shape;157;p30"/>
          <p:cNvSpPr txBox="1"/>
          <p:nvPr>
            <p:ph idx="1" type="body"/>
          </p:nvPr>
        </p:nvSpPr>
        <p:spPr>
          <a:xfrm>
            <a:off x="146175" y="1840750"/>
            <a:ext cx="4243800" cy="22242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chemeClr val="dk1"/>
              </a:buClr>
              <a:buSzPts val="2200"/>
              <a:buChar char="✅"/>
            </a:pPr>
            <a:r>
              <a:rPr lang="ja" sz="2200">
                <a:solidFill>
                  <a:schemeClr val="dk1"/>
                </a:solidFill>
              </a:rPr>
              <a:t>wear mask</a:t>
            </a:r>
            <a:endParaRPr sz="2200">
              <a:solidFill>
                <a:schemeClr val="dk1"/>
              </a:solidFill>
            </a:endParaRPr>
          </a:p>
          <a:p>
            <a:pPr indent="-368300" lvl="1" marL="914400" rtl="0" algn="l">
              <a:lnSpc>
                <a:spcPct val="100000"/>
              </a:lnSpc>
              <a:spcBef>
                <a:spcPts val="0"/>
              </a:spcBef>
              <a:spcAft>
                <a:spcPts val="0"/>
              </a:spcAft>
              <a:buClr>
                <a:schemeClr val="dk1"/>
              </a:buClr>
              <a:buSzPts val="2200"/>
              <a:buChar char="🔽"/>
            </a:pPr>
            <a:r>
              <a:rPr lang="ja" sz="2200">
                <a:solidFill>
                  <a:schemeClr val="dk1"/>
                </a:solidFill>
              </a:rPr>
              <a:t>not</a:t>
            </a:r>
            <a:r>
              <a:rPr lang="ja" sz="2200">
                <a:solidFill>
                  <a:schemeClr val="dk1"/>
                </a:solidFill>
              </a:rPr>
              <a:t> use face muscle</a:t>
            </a:r>
            <a:endParaRPr sz="2200">
              <a:solidFill>
                <a:schemeClr val="dk1"/>
              </a:solidFill>
            </a:endParaRPr>
          </a:p>
          <a:p>
            <a:pPr indent="-368300" lvl="1" marL="914400" rtl="0" algn="l">
              <a:lnSpc>
                <a:spcPct val="150000"/>
              </a:lnSpc>
              <a:spcBef>
                <a:spcPts val="0"/>
              </a:spcBef>
              <a:spcAft>
                <a:spcPts val="0"/>
              </a:spcAft>
              <a:buClr>
                <a:schemeClr val="dk1"/>
              </a:buClr>
              <a:buSzPts val="2200"/>
              <a:buChar char="↳"/>
            </a:pPr>
            <a:r>
              <a:rPr lang="ja" sz="2200">
                <a:solidFill>
                  <a:schemeClr val="dk1"/>
                </a:solidFill>
              </a:rPr>
              <a:t>Dead Facial muscle</a:t>
            </a:r>
            <a:endParaRPr sz="2200">
              <a:solidFill>
                <a:schemeClr val="dk1"/>
              </a:solidFill>
            </a:endParaRPr>
          </a:p>
          <a:p>
            <a:pPr indent="-368300" lvl="1" marL="914400" rtl="0" algn="l">
              <a:lnSpc>
                <a:spcPct val="150000"/>
              </a:lnSpc>
              <a:spcBef>
                <a:spcPts val="0"/>
              </a:spcBef>
              <a:spcAft>
                <a:spcPts val="0"/>
              </a:spcAft>
              <a:buClr>
                <a:schemeClr val="dk1"/>
              </a:buClr>
              <a:buSzPts val="2200"/>
              <a:buChar char="🔽"/>
            </a:pPr>
            <a:r>
              <a:rPr lang="ja" sz="2200">
                <a:solidFill>
                  <a:schemeClr val="dk1"/>
                </a:solidFill>
              </a:rPr>
              <a:t>not enjoy communication</a:t>
            </a:r>
            <a:endParaRPr sz="2200">
              <a:solidFill>
                <a:schemeClr val="dk1"/>
              </a:solidFill>
            </a:endParaRPr>
          </a:p>
        </p:txBody>
      </p:sp>
      <p:sp>
        <p:nvSpPr>
          <p:cNvPr id="158" name="Google Shape;158;p30"/>
          <p:cNvSpPr txBox="1"/>
          <p:nvPr>
            <p:ph idx="1" type="body"/>
          </p:nvPr>
        </p:nvSpPr>
        <p:spPr>
          <a:xfrm>
            <a:off x="4565775" y="1840750"/>
            <a:ext cx="4982100" cy="22242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chemeClr val="dk1"/>
              </a:buClr>
              <a:buSzPts val="2200"/>
              <a:buChar char="✅"/>
            </a:pPr>
            <a:r>
              <a:rPr lang="ja" sz="2200">
                <a:solidFill>
                  <a:schemeClr val="dk1"/>
                </a:solidFill>
              </a:rPr>
              <a:t>no</a:t>
            </a:r>
            <a:r>
              <a:rPr lang="ja" sz="2200">
                <a:solidFill>
                  <a:schemeClr val="dk1"/>
                </a:solidFill>
              </a:rPr>
              <a:t>t wear mask (use this game)</a:t>
            </a:r>
            <a:endParaRPr sz="2200">
              <a:solidFill>
                <a:schemeClr val="dk1"/>
              </a:solidFill>
            </a:endParaRPr>
          </a:p>
          <a:p>
            <a:pPr indent="-368300" lvl="1" marL="914400" rtl="0" algn="l">
              <a:lnSpc>
                <a:spcPct val="150000"/>
              </a:lnSpc>
              <a:spcBef>
                <a:spcPts val="0"/>
              </a:spcBef>
              <a:spcAft>
                <a:spcPts val="0"/>
              </a:spcAft>
              <a:buClr>
                <a:schemeClr val="dk1"/>
              </a:buClr>
              <a:buSzPts val="2200"/>
              <a:buChar char="🔼"/>
            </a:pPr>
            <a:r>
              <a:rPr lang="ja" sz="2200">
                <a:solidFill>
                  <a:schemeClr val="dk1"/>
                </a:solidFill>
              </a:rPr>
              <a:t>training our </a:t>
            </a:r>
            <a:r>
              <a:rPr lang="ja" sz="2200">
                <a:solidFill>
                  <a:schemeClr val="dk1"/>
                </a:solidFill>
              </a:rPr>
              <a:t>facial</a:t>
            </a:r>
            <a:r>
              <a:rPr lang="ja" sz="2200">
                <a:solidFill>
                  <a:schemeClr val="dk1"/>
                </a:solidFill>
              </a:rPr>
              <a:t> muscle</a:t>
            </a:r>
            <a:endParaRPr sz="2200">
              <a:solidFill>
                <a:schemeClr val="dk1"/>
              </a:solidFill>
            </a:endParaRPr>
          </a:p>
          <a:p>
            <a:pPr indent="-368300" lvl="1" marL="914400" rtl="0" algn="l">
              <a:lnSpc>
                <a:spcPct val="150000"/>
              </a:lnSpc>
              <a:spcBef>
                <a:spcPts val="0"/>
              </a:spcBef>
              <a:spcAft>
                <a:spcPts val="0"/>
              </a:spcAft>
              <a:buClr>
                <a:schemeClr val="dk1"/>
              </a:buClr>
              <a:buSzPts val="2200"/>
              <a:buChar char="🔼"/>
            </a:pPr>
            <a:r>
              <a:rPr lang="ja" sz="2200">
                <a:solidFill>
                  <a:schemeClr val="dk1"/>
                </a:solidFill>
              </a:rPr>
              <a:t>feel happy </a:t>
            </a:r>
            <a:endParaRPr sz="2200">
              <a:solidFill>
                <a:schemeClr val="dk1"/>
              </a:solidFill>
            </a:endParaRPr>
          </a:p>
        </p:txBody>
      </p:sp>
      <p:sp>
        <p:nvSpPr>
          <p:cNvPr id="159" name="Google Shape;159;p30"/>
          <p:cNvSpPr/>
          <p:nvPr/>
        </p:nvSpPr>
        <p:spPr>
          <a:xfrm>
            <a:off x="4101325" y="2542250"/>
            <a:ext cx="622200" cy="424800"/>
          </a:xfrm>
          <a:prstGeom prst="rightArrow">
            <a:avLst>
              <a:gd fmla="val 50000" name="adj1"/>
              <a:gd fmla="val 50000" name="adj2"/>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0"/>
          <p:cNvSpPr/>
          <p:nvPr/>
        </p:nvSpPr>
        <p:spPr>
          <a:xfrm>
            <a:off x="3024400" y="3758075"/>
            <a:ext cx="6097200" cy="1233000"/>
          </a:xfrm>
          <a:prstGeom prst="ellipse">
            <a:avLst/>
          </a:prstGeom>
          <a:solidFill>
            <a:srgbClr val="D9EAD3">
              <a:alpha val="36150"/>
            </a:srgbClr>
          </a:solidFill>
          <a:ln cap="flat" cmpd="sng" w="2857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ja" sz="3000">
                <a:solidFill>
                  <a:srgbClr val="38761D"/>
                </a:solidFill>
              </a:rPr>
              <a:t>Healthy and fun play !! </a:t>
            </a:r>
            <a:endParaRPr b="1" sz="3000">
              <a:solidFill>
                <a:srgbClr val="38761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1"/>
          <p:cNvSpPr txBox="1"/>
          <p:nvPr>
            <p:ph idx="1" type="body"/>
          </p:nvPr>
        </p:nvSpPr>
        <p:spPr>
          <a:xfrm>
            <a:off x="627000" y="2652725"/>
            <a:ext cx="7890000" cy="1079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Clr>
                <a:schemeClr val="dk1"/>
              </a:buClr>
              <a:buSzPts val="1100"/>
              <a:buFont typeface="Arial"/>
              <a:buNone/>
            </a:pPr>
            <a:r>
              <a:rPr lang="ja" sz="2400">
                <a:solidFill>
                  <a:srgbClr val="999999"/>
                </a:solidFill>
              </a:rPr>
              <a:t>Explain more detail about it</a:t>
            </a:r>
            <a:endParaRPr sz="2400">
              <a:solidFill>
                <a:srgbClr val="999999"/>
              </a:solidFill>
            </a:endParaRPr>
          </a:p>
        </p:txBody>
      </p:sp>
      <p:sp>
        <p:nvSpPr>
          <p:cNvPr id="166" name="Google Shape;166;p31"/>
          <p:cNvSpPr txBox="1"/>
          <p:nvPr>
            <p:ph idx="1" type="body"/>
          </p:nvPr>
        </p:nvSpPr>
        <p:spPr>
          <a:xfrm>
            <a:off x="-1465350" y="1444200"/>
            <a:ext cx="12074700" cy="144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3"/>
              <a:buNone/>
            </a:pPr>
            <a:r>
              <a:rPr b="1" lang="ja" sz="5000">
                <a:solidFill>
                  <a:srgbClr val="0B5394"/>
                </a:solidFill>
              </a:rPr>
              <a:t>Technology / Algorithm</a:t>
            </a:r>
            <a:endParaRPr b="1" sz="5000">
              <a:solidFill>
                <a:srgbClr val="0B5394"/>
              </a:solidFill>
            </a:endParaRPr>
          </a:p>
        </p:txBody>
      </p:sp>
      <p:pic>
        <p:nvPicPr>
          <p:cNvPr id="167" name="Google Shape;167;p31"/>
          <p:cNvPicPr preferRelativeResize="0"/>
          <p:nvPr/>
        </p:nvPicPr>
        <p:blipFill>
          <a:blip r:embed="rId4">
            <a:alphaModFix/>
          </a:blip>
          <a:stretch>
            <a:fillRect/>
          </a:stretch>
        </p:blipFill>
        <p:spPr>
          <a:xfrm>
            <a:off x="8458200" y="29500"/>
            <a:ext cx="713450" cy="713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1" name="Shape 171"/>
        <p:cNvGrpSpPr/>
        <p:nvPr/>
      </p:nvGrpSpPr>
      <p:grpSpPr>
        <a:xfrm>
          <a:off x="0" y="0"/>
          <a:ext cx="0" cy="0"/>
          <a:chOff x="0" y="0"/>
          <a:chExt cx="0" cy="0"/>
        </a:xfrm>
      </p:grpSpPr>
      <p:sp>
        <p:nvSpPr>
          <p:cNvPr id="172" name="Google Shape;172;p32"/>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Key Technology</a:t>
            </a:r>
            <a:endParaRPr b="1" sz="3600">
              <a:solidFill>
                <a:srgbClr val="0B5394"/>
              </a:solidFill>
            </a:endParaRPr>
          </a:p>
        </p:txBody>
      </p:sp>
      <p:sp>
        <p:nvSpPr>
          <p:cNvPr id="173" name="Google Shape;173;p32"/>
          <p:cNvSpPr txBox="1"/>
          <p:nvPr>
            <p:ph idx="1" type="body"/>
          </p:nvPr>
        </p:nvSpPr>
        <p:spPr>
          <a:xfrm>
            <a:off x="831975" y="1154950"/>
            <a:ext cx="4089000" cy="22242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Clr>
                <a:schemeClr val="dk1"/>
              </a:buClr>
              <a:buSzPts val="2200"/>
              <a:buChar char="✅"/>
            </a:pPr>
            <a:r>
              <a:rPr lang="ja" sz="2200">
                <a:solidFill>
                  <a:schemeClr val="dk1"/>
                </a:solidFill>
              </a:rPr>
              <a:t>OpenCV</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ja" sz="2200">
                <a:solidFill>
                  <a:schemeClr val="dk1"/>
                </a:solidFill>
              </a:rPr>
              <a:t>mediapipe</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ja" sz="2200">
                <a:solidFill>
                  <a:schemeClr val="dk1"/>
                </a:solidFill>
              </a:rPr>
              <a:t>Tkinter (STL of Python)</a:t>
            </a:r>
            <a:endParaRPr sz="2200">
              <a:solidFill>
                <a:schemeClr val="dk1"/>
              </a:solidFill>
            </a:endParaRPr>
          </a:p>
          <a:p>
            <a:pPr indent="-368300" lvl="0" marL="457200" rtl="0" algn="l">
              <a:lnSpc>
                <a:spcPct val="150000"/>
              </a:lnSpc>
              <a:spcBef>
                <a:spcPts val="0"/>
              </a:spcBef>
              <a:spcAft>
                <a:spcPts val="0"/>
              </a:spcAft>
              <a:buClr>
                <a:schemeClr val="dk1"/>
              </a:buClr>
              <a:buSzPts val="2200"/>
              <a:buChar char="✅"/>
            </a:pPr>
            <a:r>
              <a:rPr lang="ja" sz="2200">
                <a:solidFill>
                  <a:schemeClr val="dk1"/>
                </a:solidFill>
              </a:rPr>
              <a:t>Numpy</a:t>
            </a:r>
            <a:endParaRPr sz="2200">
              <a:solidFill>
                <a:schemeClr val="dk1"/>
              </a:solidFill>
            </a:endParaRPr>
          </a:p>
        </p:txBody>
      </p:sp>
      <p:pic>
        <p:nvPicPr>
          <p:cNvPr id="174" name="Google Shape;174;p32"/>
          <p:cNvPicPr preferRelativeResize="0"/>
          <p:nvPr/>
        </p:nvPicPr>
        <p:blipFill>
          <a:blip r:embed="rId4">
            <a:alphaModFix/>
          </a:blip>
          <a:stretch>
            <a:fillRect/>
          </a:stretch>
        </p:blipFill>
        <p:spPr>
          <a:xfrm>
            <a:off x="8458200" y="29500"/>
            <a:ext cx="713450" cy="713450"/>
          </a:xfrm>
          <a:prstGeom prst="rect">
            <a:avLst/>
          </a:prstGeom>
          <a:noFill/>
          <a:ln>
            <a:noFill/>
          </a:ln>
        </p:spPr>
      </p:pic>
      <p:grpSp>
        <p:nvGrpSpPr>
          <p:cNvPr id="175" name="Google Shape;175;p32"/>
          <p:cNvGrpSpPr/>
          <p:nvPr/>
        </p:nvGrpSpPr>
        <p:grpSpPr>
          <a:xfrm>
            <a:off x="4814475" y="742950"/>
            <a:ext cx="3471543" cy="3247500"/>
            <a:chOff x="4814475" y="742950"/>
            <a:chExt cx="3471543" cy="3247500"/>
          </a:xfrm>
        </p:grpSpPr>
        <p:pic>
          <p:nvPicPr>
            <p:cNvPr id="176" name="Google Shape;176;p32"/>
            <p:cNvPicPr preferRelativeResize="0"/>
            <p:nvPr/>
          </p:nvPicPr>
          <p:blipFill>
            <a:blip r:embed="rId5">
              <a:alphaModFix/>
            </a:blip>
            <a:stretch>
              <a:fillRect/>
            </a:stretch>
          </p:blipFill>
          <p:spPr>
            <a:xfrm>
              <a:off x="4967725" y="742950"/>
              <a:ext cx="1317250" cy="1623750"/>
            </a:xfrm>
            <a:prstGeom prst="rect">
              <a:avLst/>
            </a:prstGeom>
            <a:noFill/>
            <a:ln>
              <a:noFill/>
            </a:ln>
          </p:spPr>
        </p:pic>
        <p:pic>
          <p:nvPicPr>
            <p:cNvPr id="177" name="Google Shape;177;p32"/>
            <p:cNvPicPr preferRelativeResize="0"/>
            <p:nvPr/>
          </p:nvPicPr>
          <p:blipFill rotWithShape="1">
            <a:blip r:embed="rId6">
              <a:alphaModFix/>
            </a:blip>
            <a:srcRect b="10279" l="0" r="0" t="11368"/>
            <a:stretch/>
          </p:blipFill>
          <p:spPr>
            <a:xfrm>
              <a:off x="6320100" y="2408438"/>
              <a:ext cx="1965918" cy="1540275"/>
            </a:xfrm>
            <a:prstGeom prst="rect">
              <a:avLst/>
            </a:prstGeom>
            <a:noFill/>
            <a:ln>
              <a:noFill/>
            </a:ln>
          </p:spPr>
        </p:pic>
        <p:pic>
          <p:nvPicPr>
            <p:cNvPr id="178" name="Google Shape;178;p32"/>
            <p:cNvPicPr preferRelativeResize="0"/>
            <p:nvPr/>
          </p:nvPicPr>
          <p:blipFill>
            <a:blip r:embed="rId7">
              <a:alphaModFix/>
            </a:blip>
            <a:stretch>
              <a:fillRect/>
            </a:stretch>
          </p:blipFill>
          <p:spPr>
            <a:xfrm>
              <a:off x="4814475" y="2366700"/>
              <a:ext cx="1623750" cy="1623750"/>
            </a:xfrm>
            <a:prstGeom prst="rect">
              <a:avLst/>
            </a:prstGeom>
            <a:noFill/>
            <a:ln>
              <a:noFill/>
            </a:ln>
          </p:spPr>
        </p:pic>
        <p:pic>
          <p:nvPicPr>
            <p:cNvPr id="179" name="Google Shape;179;p32"/>
            <p:cNvPicPr preferRelativeResize="0"/>
            <p:nvPr/>
          </p:nvPicPr>
          <p:blipFill rotWithShape="1">
            <a:blip r:embed="rId8">
              <a:alphaModFix/>
            </a:blip>
            <a:srcRect b="0" l="19211" r="20259" t="0"/>
            <a:stretch/>
          </p:blipFill>
          <p:spPr>
            <a:xfrm>
              <a:off x="6438225" y="754725"/>
              <a:ext cx="1729675" cy="16002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33"/>
          <p:cNvSpPr txBox="1"/>
          <p:nvPr>
            <p:ph type="title"/>
          </p:nvPr>
        </p:nvSpPr>
        <p:spPr>
          <a:xfrm>
            <a:off x="412750" y="197875"/>
            <a:ext cx="5636100" cy="6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ja" sz="3600">
                <a:solidFill>
                  <a:srgbClr val="0B5394"/>
                </a:solidFill>
              </a:rPr>
              <a:t>Algorithm</a:t>
            </a:r>
            <a:endParaRPr b="1" sz="3600">
              <a:solidFill>
                <a:srgbClr val="0B5394"/>
              </a:solidFill>
            </a:endParaRPr>
          </a:p>
        </p:txBody>
      </p:sp>
      <p:pic>
        <p:nvPicPr>
          <p:cNvPr id="185" name="Google Shape;185;p33"/>
          <p:cNvPicPr preferRelativeResize="0"/>
          <p:nvPr/>
        </p:nvPicPr>
        <p:blipFill>
          <a:blip r:embed="rId4">
            <a:alphaModFix/>
          </a:blip>
          <a:stretch>
            <a:fillRect/>
          </a:stretch>
        </p:blipFill>
        <p:spPr>
          <a:xfrm>
            <a:off x="8458200" y="29500"/>
            <a:ext cx="713450" cy="713450"/>
          </a:xfrm>
          <a:prstGeom prst="rect">
            <a:avLst/>
          </a:prstGeom>
          <a:noFill/>
          <a:ln>
            <a:noFill/>
          </a:ln>
        </p:spPr>
      </p:pic>
      <p:sp>
        <p:nvSpPr>
          <p:cNvPr id="186" name="Google Shape;186;p33"/>
          <p:cNvSpPr txBox="1"/>
          <p:nvPr/>
        </p:nvSpPr>
        <p:spPr>
          <a:xfrm>
            <a:off x="379500" y="3141725"/>
            <a:ext cx="8385000" cy="81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ja" sz="3600">
                <a:solidFill>
                  <a:srgbClr val="0B5394"/>
                </a:solidFill>
              </a:rPr>
              <a:t>How do we estimate silly faces?</a:t>
            </a:r>
            <a:endParaRPr b="1" sz="3600">
              <a:solidFill>
                <a:srgbClr val="0B5394"/>
              </a:solidFill>
            </a:endParaRPr>
          </a:p>
        </p:txBody>
      </p:sp>
      <p:sp>
        <p:nvSpPr>
          <p:cNvPr id="187" name="Google Shape;187;p33"/>
          <p:cNvSpPr/>
          <p:nvPr/>
        </p:nvSpPr>
        <p:spPr>
          <a:xfrm>
            <a:off x="3711900" y="1193850"/>
            <a:ext cx="1720200" cy="1375200"/>
          </a:xfrm>
          <a:prstGeom prst="cloudCallout">
            <a:avLst>
              <a:gd fmla="val -20833" name="adj1"/>
              <a:gd fmla="val 62500" name="adj2"/>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ja" sz="9000">
                <a:solidFill>
                  <a:srgbClr val="FFFFFF"/>
                </a:solidFill>
                <a:latin typeface="Comic Sans MS"/>
                <a:ea typeface="Comic Sans MS"/>
                <a:cs typeface="Comic Sans MS"/>
                <a:sym typeface="Comic Sans MS"/>
              </a:rPr>
              <a:t>?</a:t>
            </a:r>
            <a:endParaRPr sz="9000">
              <a:solidFill>
                <a:srgbClr val="FFFFFF"/>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